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4112" r:id="rId3"/>
    <p:sldId id="4116" r:id="rId4"/>
    <p:sldId id="4115" r:id="rId5"/>
    <p:sldId id="4113" r:id="rId6"/>
    <p:sldId id="4117" r:id="rId7"/>
    <p:sldId id="4118" r:id="rId8"/>
    <p:sldId id="4103" r:id="rId9"/>
    <p:sldId id="4114" r:id="rId10"/>
    <p:sldId id="4104" r:id="rId11"/>
    <p:sldId id="4105" r:id="rId12"/>
    <p:sldId id="4106" r:id="rId13"/>
    <p:sldId id="4107" r:id="rId14"/>
    <p:sldId id="4108" r:id="rId15"/>
    <p:sldId id="4109" r:id="rId16"/>
    <p:sldId id="4110" r:id="rId17"/>
    <p:sldId id="41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0022D-A6C4-4102-9572-2DA86DABBA0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F7727-283F-408D-BA06-B305D1FE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55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F7727-283F-408D-BA06-B305D1FE1E5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45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D3A1-C278-63BE-2450-9E4C7FA01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3E270-A4C8-B307-E8B0-6F77ABE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9FE2B-B50F-E604-B985-1F6F67CCA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364F6-B70F-2604-6016-D8AE020A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32D82-E019-01A5-4DCB-9426CCBB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83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80B2-D75F-EE27-04DC-BBD64444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2C93D-1A57-1EEF-E760-57E982FC3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0EF40-25F9-F073-E6BB-C162073A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EA3B-3ADB-AD74-8013-2D30B16B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11B89-619B-0861-5724-E7182F83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94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E53C5-F4E7-3C53-3ED1-163E9EBBC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DE772-2D78-922F-BE11-03FBAC812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FA8FA-8001-19CA-38A4-E607F7B96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25AF9-FCF8-5D09-7323-277F2DBB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2ABDF-C0F3-1A12-7E2E-28FF2FCA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55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2511" y="2519485"/>
            <a:ext cx="4543864" cy="406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E3638-DAB6-4B9A-9F04-2DCC3ECBD0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" y="0"/>
            <a:ext cx="1217521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6AA8D-774D-44C0-BE34-6AA145557E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83280" cy="1194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4F22F5-20F7-4132-A0DD-AE6597F07B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935EB2C-0A0A-4CAC-A211-ABDEF20CC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677" y="1522612"/>
            <a:ext cx="4543864" cy="5793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baseline="0" dirty="0">
                <a:solidFill>
                  <a:srgbClr val="0166B1"/>
                </a:solidFill>
                <a:latin typeface="Montserrat ExtraBold" panose="00000900000000000000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641FD-5320-029C-E954-FE0FC7F85D16}"/>
              </a:ext>
            </a:extLst>
          </p:cNvPr>
          <p:cNvSpPr/>
          <p:nvPr userDrawn="1"/>
        </p:nvSpPr>
        <p:spPr>
          <a:xfrm>
            <a:off x="16704" y="116732"/>
            <a:ext cx="2133109" cy="75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DF9FDD6-9327-8DCD-8647-714B5CD87B7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" y="127266"/>
            <a:ext cx="1650292" cy="4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9DB547-00CE-4B25-8FF6-01F707BA33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959" y="6031522"/>
            <a:ext cx="2261062" cy="798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18627-CB41-44CA-B0AD-A79F34557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59" y="28456"/>
            <a:ext cx="1916662" cy="676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56A504-DD18-42B5-997C-FFA5120631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770" y="52245"/>
            <a:ext cx="1849257" cy="652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52017E-2C20-4BBA-9EFE-914D6F0620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F1A3E55-FDAA-48A9-8592-9C8A4EC9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024"/>
            <a:ext cx="10515600" cy="5793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baseline="0" dirty="0">
                <a:solidFill>
                  <a:srgbClr val="0166B1"/>
                </a:solidFill>
                <a:latin typeface="Montserrat ExtraBold" panose="00000900000000000000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D9C600D-4D92-4B55-B3C6-B97252924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216" y="1966301"/>
            <a:ext cx="10515600" cy="37873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66B1"/>
                </a:solidFill>
                <a:latin typeface="Montserrat SemiBold" panose="00000700000000000000" pitchFamily="50" charset="0"/>
              </a:defRPr>
            </a:lvl1pPr>
            <a:lvl2pPr>
              <a:defRPr>
                <a:solidFill>
                  <a:srgbClr val="0166B1"/>
                </a:solidFill>
                <a:latin typeface="Montserrat Medium" panose="00000600000000000000" pitchFamily="50" charset="0"/>
              </a:defRPr>
            </a:lvl2pPr>
            <a:lvl3pPr>
              <a:defRPr>
                <a:solidFill>
                  <a:srgbClr val="0166B1"/>
                </a:solidFill>
                <a:latin typeface="Montserrat Light" panose="00000400000000000000" pitchFamily="50" charset="0"/>
              </a:defRPr>
            </a:lvl3pPr>
            <a:lvl4pPr>
              <a:defRPr>
                <a:solidFill>
                  <a:srgbClr val="0166B1"/>
                </a:solidFill>
                <a:latin typeface="Montserrat ExtraLight" panose="00000300000000000000" pitchFamily="50" charset="0"/>
              </a:defRPr>
            </a:lvl4pPr>
            <a:lvl5pPr>
              <a:defRPr>
                <a:solidFill>
                  <a:srgbClr val="0166B1"/>
                </a:solidFill>
                <a:latin typeface="Montserrat Thin" panose="000003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83CFF88-172B-62CA-901C-666331B0408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32" y="52244"/>
            <a:ext cx="1650292" cy="4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7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6CBF-FCF3-12B6-2479-783B6862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C14D-0DC9-9BC6-83D2-024445419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45208-1A81-3D44-6D77-F06124F8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7B30-B736-9AE5-0935-E5059B3D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D518F-9A34-8930-3281-CB2F01AA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59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9E84-5684-5988-6A75-592AF3F3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41A05-7F51-E42F-3AA2-69F5461EB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F83B1-12EF-700C-197E-28F22BAC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05EBC-24A0-18DE-ED1C-0009D693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EE6F7-C5F9-4D6D-A7C4-4A8FAB45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1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D0B9-0B87-E1C7-2F3E-034A42DD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3059-BB54-57C2-C041-FA3A23506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6C472-5EEF-818F-2AED-768FDDB89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E99A3-8636-812E-1C9C-B28D41717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5CFDC-0A85-C5C1-E958-63ED1A0A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CFACB-C2D5-3E23-7B19-CCCB554A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46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1D48-F08A-F461-F974-1C3DE059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BECEE-181D-2CA5-3028-B613A8811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9BF8C-C58D-E8A0-2ABC-126E8886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E152F-44F8-E826-8367-E2104F809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5753C-457C-AF62-2F63-523E63141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5E124-6F28-683D-E15A-B1BCA2E7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F53B5F-C00D-5578-0601-B6065D7B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50BC-E258-BD78-35B6-973ABA38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768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3446-3FD6-323B-A1AF-8C1A6C69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92370-7BF2-60D2-71DC-EA74401C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98829-1FC2-785D-0948-54794DFB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305A-C438-DBB4-9264-41F202F8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87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0FE16-8E55-3C4E-D961-48E7ADC4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47991-2DA1-A8DA-6B95-FA87A999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C0B7C-BA9B-DD7C-5081-65D25464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7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D9FC3-65D8-2217-A5E3-DBE82EAC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FB3CA-5D2B-E751-20C7-42AD937E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FDE05-C3FB-1A98-2955-DD83B7CC5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73743-DE91-66AC-7567-07827910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E848B-A389-EBAB-D304-15629C22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558FF-BDBE-A3B6-0EF8-563053C9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1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EDA6-B0D9-6BD4-00BE-6124D9D6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1A395-19FA-497D-1299-90F9A566B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95E-7307-2142-69AF-1A120D6BB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34F4C-D73E-D659-DA53-8C058D59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B9AE8-FBE4-6765-13AD-E06BDE9B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9BA67-8300-9AA3-86DA-BA9361F7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87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1235B-189B-E6B6-1557-80936AFD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37A92-4F60-550B-3E9B-EA84EA24D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8D626-0A44-B2E5-F4BB-0A02E8034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7F94F-ABA0-4225-9EF7-6B0D94893C23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1A55B-248A-0B40-A8FB-28A1F9C96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83CED-D5BF-3EA7-2C47-791C67D5C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E3EA3-F785-40E9-8A91-80EEE01FA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17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AB55A-919B-43B6-3500-BF825CB6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7" y="1522612"/>
            <a:ext cx="5340150" cy="579340"/>
          </a:xfrm>
        </p:spPr>
        <p:txBody>
          <a:bodyPr>
            <a:normAutofit fontScale="90000"/>
          </a:bodyPr>
          <a:lstStyle/>
          <a:p>
            <a:r>
              <a:rPr lang="en-US" dirty="0"/>
              <a:t>TOPCon Solar Cell</a:t>
            </a:r>
            <a:endParaRPr lang="en-IN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446DC1-0DDA-CACF-0E15-72392A49D1D0}"/>
              </a:ext>
            </a:extLst>
          </p:cNvPr>
          <p:cNvSpPr txBox="1">
            <a:spLocks/>
          </p:cNvSpPr>
          <p:nvPr/>
        </p:nvSpPr>
        <p:spPr>
          <a:xfrm>
            <a:off x="343677" y="4501339"/>
            <a:ext cx="1931932" cy="120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baseline="0" dirty="0">
                <a:solidFill>
                  <a:srgbClr val="0166B1"/>
                </a:solidFill>
                <a:latin typeface="Montserrat ExtraBold" panose="000009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</a:t>
            </a:r>
          </a:p>
          <a:p>
            <a:pPr>
              <a:lnSpc>
                <a:spcPct val="170000"/>
              </a:lnSpc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Pinal Rana</a:t>
            </a:r>
          </a:p>
          <a:p>
            <a:pPr>
              <a:lnSpc>
                <a:spcPct val="170000"/>
              </a:lnSpc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3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1099-AF03-A405-B1BC-6C7446BF9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59D69-D502-9A94-C8E9-FE347D30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423484"/>
            <a:ext cx="9432639" cy="579340"/>
          </a:xfrm>
        </p:spPr>
        <p:txBody>
          <a:bodyPr lIns="91440" tIns="45720" rIns="91440" bIns="45720" anchor="t"/>
          <a:lstStyle/>
          <a:p>
            <a:r>
              <a:rPr lang="en-US" sz="2400" b="1" dirty="0">
                <a:latin typeface="+mn-lt"/>
              </a:rPr>
              <a:t>TOPCon VS PERC</a:t>
            </a:r>
            <a:endParaRPr lang="en-US" sz="2400" b="1" dirty="0">
              <a:latin typeface="+mn-lt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6ED033-95D2-C465-0F48-039A77F8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896053"/>
              </p:ext>
            </p:extLst>
          </p:nvPr>
        </p:nvGraphicFramePr>
        <p:xfrm>
          <a:off x="838196" y="2385734"/>
          <a:ext cx="10862190" cy="362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730">
                  <a:extLst>
                    <a:ext uri="{9D8B030D-6E8A-4147-A177-3AD203B41FA5}">
                      <a16:colId xmlns:a16="http://schemas.microsoft.com/office/drawing/2014/main" val="1211987349"/>
                    </a:ext>
                  </a:extLst>
                </a:gridCol>
                <a:gridCol w="3620730">
                  <a:extLst>
                    <a:ext uri="{9D8B030D-6E8A-4147-A177-3AD203B41FA5}">
                      <a16:colId xmlns:a16="http://schemas.microsoft.com/office/drawing/2014/main" val="3934013902"/>
                    </a:ext>
                  </a:extLst>
                </a:gridCol>
                <a:gridCol w="3620730">
                  <a:extLst>
                    <a:ext uri="{9D8B030D-6E8A-4147-A177-3AD203B41FA5}">
                      <a16:colId xmlns:a16="http://schemas.microsoft.com/office/drawing/2014/main" val="1260959101"/>
                    </a:ext>
                  </a:extLst>
                </a:gridCol>
              </a:tblGrid>
              <a:tr h="44363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PERC (P-type Silicon)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TOPCon (N-type Silicon)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206100"/>
                  </a:ext>
                </a:extLst>
              </a:tr>
              <a:tr h="76573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Light-Induced Degradation (LID)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Suffers from LID due to boron-oxygen defects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No LID; avoids boron-oxygen defects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701647"/>
                  </a:ext>
                </a:extLst>
              </a:tr>
              <a:tr h="443637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Efficiency Limit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Lower (22-23%)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Higher (24-25%)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395352"/>
                  </a:ext>
                </a:extLst>
              </a:tr>
              <a:tr h="443637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Minority Carrier Lifetime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Shorter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Longer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315843"/>
                  </a:ext>
                </a:extLst>
              </a:tr>
              <a:tr h="765730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Cost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Historically cheaper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Slightly more expensive but improving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165922"/>
                  </a:ext>
                </a:extLst>
              </a:tr>
              <a:tr h="765730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Stability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Moderate degradation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Better stability and longevity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395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66DECCF-575A-37AE-F582-26C4579503FA}"/>
              </a:ext>
            </a:extLst>
          </p:cNvPr>
          <p:cNvSpPr txBox="1"/>
          <p:nvPr/>
        </p:nvSpPr>
        <p:spPr>
          <a:xfrm>
            <a:off x="1632155" y="59509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intensively doped poly silicon layer reveals decent quality of passivation, because of the huge quantity of hydrogen atoms in the poly silicon layer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0BE96-E6CC-9B4F-269F-C8014DCEAECC}"/>
              </a:ext>
            </a:extLst>
          </p:cNvPr>
          <p:cNvSpPr txBox="1"/>
          <p:nvPr/>
        </p:nvSpPr>
        <p:spPr>
          <a:xfrm>
            <a:off x="757084" y="908406"/>
            <a:ext cx="10677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E74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Passivation Contact Structure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TOPCon cells prepare a super-thin oxide silicon layer (1-2nm) on the back of the silicon wafer, followed by the deposition of a doped polycrystalline silicon layer. This structure not only provides excellent interface passivation but also forms a selective carrier transport channel, allowing majority carriers (electrons) to pass through while preventing minority carriers (holes) from recombining, thus significantly increasing the cell's open-circuit voltage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Voc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fill factor (FF).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2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9210F-FB71-A868-75DC-BEA6DFD8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1DA7D6A-5A5F-2722-D328-7EB76B7B9E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t="16574" r="3387" b="15871"/>
          <a:stretch/>
        </p:blipFill>
        <p:spPr>
          <a:xfrm>
            <a:off x="658761" y="4650659"/>
            <a:ext cx="6685936" cy="16321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481D97-EB23-A4DC-5F7F-F587C902D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61" y="236671"/>
            <a:ext cx="9432639" cy="579340"/>
          </a:xfrm>
        </p:spPr>
        <p:txBody>
          <a:bodyPr lIns="91440" tIns="45720" rIns="91440" bIns="45720" anchor="t"/>
          <a:lstStyle/>
          <a:p>
            <a:r>
              <a:rPr lang="en-US" sz="2400" b="1" dirty="0">
                <a:latin typeface="+mn-lt"/>
              </a:rPr>
              <a:t>TOPCon</a:t>
            </a:r>
            <a:endParaRPr lang="en-US" sz="2400" b="1" dirty="0">
              <a:latin typeface="+mn-lt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B5CFC-0093-DA5F-FFF3-10D67D9F48D6}"/>
              </a:ext>
            </a:extLst>
          </p:cNvPr>
          <p:cNvSpPr txBox="1"/>
          <p:nvPr/>
        </p:nvSpPr>
        <p:spPr>
          <a:xfrm>
            <a:off x="658761" y="857798"/>
            <a:ext cx="10500851" cy="3530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Energy Band Diagram</a:t>
            </a: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TOPCon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introduces a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thin tunnel oxide layer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 doped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polycrystalline silicon (poly-Si)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layer on the rear surface of the solar cell. This structure modifies the energy band alignment, enabling the efficient flow of electrons while blocking holes.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Tunnel Oxide Layer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Acts as a potential barrier for charge carriers (electrons and holes).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Quantum tunnelling allows electrons to pass through this extremely thin layer (~1–2 nm).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Poly-Si Layer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poly-Si layer aligns energetically with the silicon substrate, enabling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carrier selectivity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allows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electrons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(majority carriers) to pass through.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blocks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holes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(minority carriers) from recombining.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5E8BF-6E3A-DD2A-2DCF-37EE8492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84" y="3729105"/>
            <a:ext cx="4198513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67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5EE866-40A3-F81E-267A-C97515BC3397}"/>
              </a:ext>
            </a:extLst>
          </p:cNvPr>
          <p:cNvSpPr txBox="1"/>
          <p:nvPr/>
        </p:nvSpPr>
        <p:spPr>
          <a:xfrm>
            <a:off x="894736" y="760656"/>
            <a:ext cx="6096000" cy="285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Passivation</a:t>
            </a: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Surface Recombination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At a silicon interface, defects (dangling bonds) act as recombination </a:t>
            </a: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centers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where electrons and holes annihilate, reducing efficiency.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Tunnel Oxide Passivation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16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SiO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 layer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passivates the silicon interface, reducing the number of surface defects and suppressing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recombination losses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Passivation improves the effective carrier lifetime.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0B6EA-CAEC-BA45-98B6-5A33A6960D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6881" r="4471" b="6093"/>
          <a:stretch/>
        </p:blipFill>
        <p:spPr>
          <a:xfrm>
            <a:off x="6174656" y="668592"/>
            <a:ext cx="5879690" cy="59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2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973BAA-6AC2-E707-E58E-39EDD1659C36}"/>
              </a:ext>
            </a:extLst>
          </p:cNvPr>
          <p:cNvSpPr txBox="1"/>
          <p:nvPr/>
        </p:nvSpPr>
        <p:spPr>
          <a:xfrm>
            <a:off x="471949" y="40408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Quantum Tunneling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tunnel oxide 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extremely thin (~1–2 nm), enabling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mechanical tunneling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electrons.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Tunneling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Electrons can penetrate the potential barrier (oxide layer) even though classical physics suggests they shouldn’t.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happens because of the wave-like nature of electrons in quantum mechanics.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Electrons generated in the silicon substrate can "tunnel" through the oxide layer into the poly-Si layer, reaching the contact for collection.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due to their higher effective mass and energy alignment, are blocked.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B5A7C-0D9A-7107-862A-6BFFF922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t="14000" r="6952" b="13176"/>
          <a:stretch/>
        </p:blipFill>
        <p:spPr>
          <a:xfrm>
            <a:off x="6263148" y="2615381"/>
            <a:ext cx="5810865" cy="30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C796B9-F402-40C6-8E2A-14B3E4FC146C}"/>
              </a:ext>
            </a:extLst>
          </p:cNvPr>
          <p:cNvSpPr txBox="1"/>
          <p:nvPr/>
        </p:nvSpPr>
        <p:spPr>
          <a:xfrm>
            <a:off x="206477" y="44680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Carrier Selectivity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 selectivity is achieved using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doped polycrystalline silicon 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N-type TOPCon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cells, the poly-Si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heavily phosphorus-doped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layer selectively allows electrons to pass through while repelling holes (due to band bending and electric fields).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selective contact ensures that only electrons reach the rear contact, reducing recombination losses further.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A3A90-670B-A380-3A97-13BDB44CE9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15142" r="3133" b="16253"/>
          <a:stretch/>
        </p:blipFill>
        <p:spPr>
          <a:xfrm>
            <a:off x="678426" y="4100052"/>
            <a:ext cx="10992466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2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E3C083-3D30-411F-9A97-8D9784A6E824}"/>
              </a:ext>
            </a:extLst>
          </p:cNvPr>
          <p:cNvSpPr txBox="1"/>
          <p:nvPr/>
        </p:nvSpPr>
        <p:spPr>
          <a:xfrm>
            <a:off x="452283" y="47629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Energy Band Alignment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band diagram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TOPCon illustrates: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tunnel oxide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barrier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holes while allowing electrons to tunnel through.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poly-Si layer introduces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assists in separating charge carriers efficiently.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Electrons are collected at the rear contact (improving efficiency).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 are blocked, minimizing recombination.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C73A0-FD43-07DF-A7D9-40F4B28B40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" t="4731" r="4600" b="4373"/>
          <a:stretch/>
        </p:blipFill>
        <p:spPr>
          <a:xfrm>
            <a:off x="7079225" y="324465"/>
            <a:ext cx="2939846" cy="62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8CE612-ED25-A576-738D-735B6F3A406B}"/>
              </a:ext>
            </a:extLst>
          </p:cNvPr>
          <p:cNvSpPr txBox="1"/>
          <p:nvPr/>
        </p:nvSpPr>
        <p:spPr>
          <a:xfrm>
            <a:off x="501445" y="57631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Why N-Type Silicon Works Better in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TOPCon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physics perspective,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N-type silicon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carrier lifetime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Fewer defects and recombination losses.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Light-Induced Degradation (LID)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Unlike P-type silicon (boron-doped), N-type silicon avoids boron-oxygen defects.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Tunneling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Properties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N-type substrates align better with the poly-Si layer for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tunneling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44BB9-8A19-9A78-DD9F-330EAD41A0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6595" r="4191" b="8404"/>
          <a:stretch/>
        </p:blipFill>
        <p:spPr>
          <a:xfrm>
            <a:off x="6499104" y="2517058"/>
            <a:ext cx="5358599" cy="38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6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0275AC-F312-F02F-2D20-3AC5AE9C5203}"/>
              </a:ext>
            </a:extLst>
          </p:cNvPr>
          <p:cNvSpPr txBox="1"/>
          <p:nvPr/>
        </p:nvSpPr>
        <p:spPr>
          <a:xfrm>
            <a:off x="668593" y="589539"/>
            <a:ext cx="10943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Phosphorus-doped polysilicon (poly-Si)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negatively charged because it has free electrons. However, the movement of electrons from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N-type silicon wafer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phosphorus-doped poly-Si is not due to attraction.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E5A49-DCCF-6989-F29D-2408DCD849A2}"/>
              </a:ext>
            </a:extLst>
          </p:cNvPr>
          <p:cNvSpPr txBox="1"/>
          <p:nvPr/>
        </p:nvSpPr>
        <p:spPr>
          <a:xfrm>
            <a:off x="1101213" y="1769806"/>
            <a:ext cx="269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band alignment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tunneling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948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4E146-0184-9664-0D00-95DB9F50333E}"/>
              </a:ext>
            </a:extLst>
          </p:cNvPr>
          <p:cNvSpPr txBox="1"/>
          <p:nvPr/>
        </p:nvSpPr>
        <p:spPr>
          <a:xfrm>
            <a:off x="1334353" y="408998"/>
            <a:ext cx="332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Si: 14: </a:t>
            </a:r>
            <a:r>
              <a:rPr lang="en-US" sz="2400" dirty="0">
                <a:solidFill>
                  <a:schemeClr val="accent1"/>
                </a:solidFill>
              </a:rPr>
              <a:t>1S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2S</a:t>
            </a:r>
            <a:r>
              <a:rPr lang="en-US" sz="2400" baseline="30000" dirty="0">
                <a:solidFill>
                  <a:schemeClr val="accent2"/>
                </a:solidFill>
              </a:rPr>
              <a:t>2</a:t>
            </a:r>
            <a:r>
              <a:rPr lang="en-US" sz="2400" dirty="0">
                <a:solidFill>
                  <a:schemeClr val="accent2"/>
                </a:solidFill>
              </a:rPr>
              <a:t> 2P</a:t>
            </a:r>
            <a:r>
              <a:rPr lang="en-US" sz="2400" baseline="30000" dirty="0">
                <a:solidFill>
                  <a:schemeClr val="accent2"/>
                </a:solidFill>
              </a:rPr>
              <a:t>6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4"/>
                </a:solidFill>
              </a:rPr>
              <a:t>3S</a:t>
            </a:r>
            <a:r>
              <a:rPr lang="en-US" sz="2400" baseline="30000" dirty="0">
                <a:solidFill>
                  <a:schemeClr val="accent4"/>
                </a:solidFill>
              </a:rPr>
              <a:t>2</a:t>
            </a:r>
            <a:r>
              <a:rPr lang="en-US" sz="2400" dirty="0">
                <a:solidFill>
                  <a:schemeClr val="accent4"/>
                </a:solidFill>
              </a:rPr>
              <a:t> 3P</a:t>
            </a:r>
            <a:r>
              <a:rPr lang="en-US" sz="2400" baseline="300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4849B-9C11-C5F5-15A5-5D18B6D8B61F}"/>
              </a:ext>
            </a:extLst>
          </p:cNvPr>
          <p:cNvSpPr txBox="1"/>
          <p:nvPr/>
        </p:nvSpPr>
        <p:spPr>
          <a:xfrm>
            <a:off x="1829001" y="3706426"/>
            <a:ext cx="365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electron in each level: 2n</a:t>
            </a:r>
            <a:r>
              <a:rPr lang="en-US" baseline="30000" dirty="0"/>
              <a:t>2</a:t>
            </a:r>
            <a:endParaRPr lang="en-IN" baseline="300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1237A-58E3-5CAE-4498-51336D9F2545}"/>
              </a:ext>
            </a:extLst>
          </p:cNvPr>
          <p:cNvSpPr txBox="1"/>
          <p:nvPr/>
        </p:nvSpPr>
        <p:spPr>
          <a:xfrm>
            <a:off x="2517128" y="4075758"/>
            <a:ext cx="19221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level: 2*1 = 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level: 2*2</a:t>
            </a:r>
            <a:r>
              <a:rPr lang="en-US" baseline="30000" dirty="0"/>
              <a:t>2 </a:t>
            </a:r>
            <a:r>
              <a:rPr lang="en-US" dirty="0"/>
              <a:t> = 8 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level: 2*3</a:t>
            </a:r>
            <a:r>
              <a:rPr lang="en-US" baseline="30000" dirty="0"/>
              <a:t>2</a:t>
            </a:r>
            <a:r>
              <a:rPr lang="en-US" dirty="0"/>
              <a:t> = 18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level: 2*4</a:t>
            </a:r>
            <a:r>
              <a:rPr lang="en-US" baseline="30000" dirty="0"/>
              <a:t>2</a:t>
            </a:r>
            <a:r>
              <a:rPr lang="en-US" dirty="0"/>
              <a:t> = 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933F3-BCB9-ED1C-5423-4AB7399A5ED9}"/>
              </a:ext>
            </a:extLst>
          </p:cNvPr>
          <p:cNvSpPr txBox="1"/>
          <p:nvPr/>
        </p:nvSpPr>
        <p:spPr>
          <a:xfrm>
            <a:off x="6425104" y="4375908"/>
            <a:ext cx="39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 Orbits: S – 2, P – 6, D – 10, F - 14</a:t>
            </a:r>
            <a:endParaRPr lang="en-IN" baseline="30000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05A10-9189-AC41-9FB2-C7186A9F40E6}"/>
              </a:ext>
            </a:extLst>
          </p:cNvPr>
          <p:cNvSpPr txBox="1"/>
          <p:nvPr/>
        </p:nvSpPr>
        <p:spPr>
          <a:xfrm>
            <a:off x="1829001" y="5518033"/>
            <a:ext cx="8842421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Cost comparison</a:t>
            </a:r>
          </a:p>
          <a:p>
            <a:endParaRPr lang="en-US" sz="11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Silicon: $ 1.45 – 1.48 /Kg (2</a:t>
            </a:r>
            <a:r>
              <a:rPr lang="en-US" sz="2000" baseline="30000" dirty="0">
                <a:solidFill>
                  <a:schemeClr val="accent6"/>
                </a:solidFill>
              </a:rPr>
              <a:t>nd</a:t>
            </a:r>
            <a:r>
              <a:rPr lang="en-US" sz="2000" dirty="0">
                <a:solidFill>
                  <a:schemeClr val="accent6"/>
                </a:solidFill>
              </a:rPr>
              <a:t> most abandoned material found from the earth crust)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Germanium: $ 3000 /Kg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Silicon Electron Configuration and Orbital Diagram Explained">
            <a:extLst>
              <a:ext uri="{FF2B5EF4-FFF2-40B4-BE49-F238E27FC236}">
                <a16:creationId xmlns:a16="http://schemas.microsoft.com/office/drawing/2014/main" id="{847614EF-9449-B977-7132-EAA6E28C2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2" t="11015" b="16072"/>
          <a:stretch/>
        </p:blipFill>
        <p:spPr bwMode="auto">
          <a:xfrm>
            <a:off x="1451925" y="986627"/>
            <a:ext cx="3205774" cy="225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Write the Electron Configuration for Germanium (Ge)?">
            <a:extLst>
              <a:ext uri="{FF2B5EF4-FFF2-40B4-BE49-F238E27FC236}">
                <a16:creationId xmlns:a16="http://schemas.microsoft.com/office/drawing/2014/main" id="{CDE820FC-D203-510A-92EF-84148CD82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9" t="5181" b="6321"/>
          <a:stretch/>
        </p:blipFill>
        <p:spPr bwMode="auto">
          <a:xfrm>
            <a:off x="6124540" y="870663"/>
            <a:ext cx="3549445" cy="25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F07B8-9748-63EC-B364-9942DE81AA21}"/>
              </a:ext>
            </a:extLst>
          </p:cNvPr>
          <p:cNvSpPr txBox="1"/>
          <p:nvPr/>
        </p:nvSpPr>
        <p:spPr>
          <a:xfrm>
            <a:off x="5341410" y="375093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Ge: 32: </a:t>
            </a:r>
            <a:r>
              <a:rPr lang="en-US" sz="2400" dirty="0">
                <a:solidFill>
                  <a:schemeClr val="accent1"/>
                </a:solidFill>
              </a:rPr>
              <a:t>1S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2S</a:t>
            </a:r>
            <a:r>
              <a:rPr lang="en-US" sz="2400" baseline="30000" dirty="0">
                <a:solidFill>
                  <a:schemeClr val="accent2"/>
                </a:solidFill>
              </a:rPr>
              <a:t>2</a:t>
            </a:r>
            <a:r>
              <a:rPr lang="en-US" sz="2400" dirty="0">
                <a:solidFill>
                  <a:schemeClr val="accent2"/>
                </a:solidFill>
              </a:rPr>
              <a:t> 2P</a:t>
            </a:r>
            <a:r>
              <a:rPr lang="en-US" sz="2400" baseline="30000" dirty="0">
                <a:solidFill>
                  <a:schemeClr val="accent2"/>
                </a:solidFill>
              </a:rPr>
              <a:t>6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4"/>
                </a:solidFill>
              </a:rPr>
              <a:t>3S</a:t>
            </a:r>
            <a:r>
              <a:rPr lang="en-US" sz="2400" baseline="30000" dirty="0">
                <a:solidFill>
                  <a:schemeClr val="accent4"/>
                </a:solidFill>
              </a:rPr>
              <a:t>2</a:t>
            </a:r>
            <a:r>
              <a:rPr lang="en-US" sz="2400" dirty="0">
                <a:solidFill>
                  <a:schemeClr val="accent4"/>
                </a:solidFill>
              </a:rPr>
              <a:t> 3P</a:t>
            </a:r>
            <a:r>
              <a:rPr lang="en-US" sz="2400" baseline="30000" dirty="0">
                <a:solidFill>
                  <a:schemeClr val="accent4"/>
                </a:solidFill>
              </a:rPr>
              <a:t>6 </a:t>
            </a:r>
            <a:r>
              <a:rPr lang="en-US" sz="2400" dirty="0">
                <a:solidFill>
                  <a:schemeClr val="accent4"/>
                </a:solidFill>
              </a:rPr>
              <a:t>3D</a:t>
            </a:r>
            <a:r>
              <a:rPr lang="en-US" sz="2400" baseline="30000" dirty="0">
                <a:solidFill>
                  <a:schemeClr val="accent4"/>
                </a:solidFill>
              </a:rPr>
              <a:t>10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4S</a:t>
            </a:r>
            <a:r>
              <a:rPr lang="en-US" sz="2400" baseline="30000" dirty="0">
                <a:solidFill>
                  <a:schemeClr val="accent6"/>
                </a:solidFill>
              </a:rPr>
              <a:t>2</a:t>
            </a:r>
            <a:r>
              <a:rPr lang="en-US" sz="2400" dirty="0">
                <a:solidFill>
                  <a:schemeClr val="accent6"/>
                </a:solidFill>
              </a:rPr>
              <a:t> 4P</a:t>
            </a:r>
            <a:r>
              <a:rPr lang="en-US" sz="2400" baseline="30000" dirty="0">
                <a:solidFill>
                  <a:schemeClr val="accent6"/>
                </a:solidFill>
              </a:rPr>
              <a:t>2</a:t>
            </a:r>
            <a:endParaRPr lang="en-IN" sz="2400" baseline="30000" dirty="0">
              <a:solidFill>
                <a:schemeClr val="accent6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CE0450-D091-B003-7789-11D7EE978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208174"/>
              </p:ext>
            </p:extLst>
          </p:nvPr>
        </p:nvGraphicFramePr>
        <p:xfrm>
          <a:off x="8224453" y="5122740"/>
          <a:ext cx="2899064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9064">
                  <a:extLst>
                    <a:ext uri="{9D8B030D-6E8A-4147-A177-3AD203B41FA5}">
                      <a16:colId xmlns:a16="http://schemas.microsoft.com/office/drawing/2014/main" val="425750609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can we make topcon with p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86131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n type perc is possible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07470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different layer </a:t>
                      </a:r>
                      <a:r>
                        <a:rPr lang="en-IN" sz="1100" u="none" strike="noStrike" dirty="0" err="1">
                          <a:effectLst/>
                        </a:rPr>
                        <a:t>impotance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2929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45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637D5C3-C2D9-51F2-55EE-3528A18239AE}"/>
              </a:ext>
            </a:extLst>
          </p:cNvPr>
          <p:cNvSpPr/>
          <p:nvPr/>
        </p:nvSpPr>
        <p:spPr>
          <a:xfrm>
            <a:off x="3382297" y="2684206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014589-FB06-EFB6-452A-E45D1DDAA317}"/>
              </a:ext>
            </a:extLst>
          </p:cNvPr>
          <p:cNvSpPr/>
          <p:nvPr/>
        </p:nvSpPr>
        <p:spPr>
          <a:xfrm>
            <a:off x="4714568" y="2684206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47AF07-253D-CD22-CEFC-F7E072699A85}"/>
              </a:ext>
            </a:extLst>
          </p:cNvPr>
          <p:cNvSpPr/>
          <p:nvPr/>
        </p:nvSpPr>
        <p:spPr>
          <a:xfrm>
            <a:off x="5978013" y="2684206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EB773D-A98D-AC2C-D51E-97F7CA5BE1A9}"/>
              </a:ext>
            </a:extLst>
          </p:cNvPr>
          <p:cNvSpPr/>
          <p:nvPr/>
        </p:nvSpPr>
        <p:spPr>
          <a:xfrm>
            <a:off x="7241458" y="2689122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2F865C-B160-E91A-E937-33BC984FB3F5}"/>
              </a:ext>
            </a:extLst>
          </p:cNvPr>
          <p:cNvSpPr/>
          <p:nvPr/>
        </p:nvSpPr>
        <p:spPr>
          <a:xfrm>
            <a:off x="3382297" y="3642853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8DC6E1-550F-C461-C349-C2CA4FC41E3E}"/>
              </a:ext>
            </a:extLst>
          </p:cNvPr>
          <p:cNvSpPr/>
          <p:nvPr/>
        </p:nvSpPr>
        <p:spPr>
          <a:xfrm>
            <a:off x="4714568" y="3642853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679504-8706-EEC6-86FF-78DBDEEF3CA1}"/>
              </a:ext>
            </a:extLst>
          </p:cNvPr>
          <p:cNvSpPr/>
          <p:nvPr/>
        </p:nvSpPr>
        <p:spPr>
          <a:xfrm>
            <a:off x="5978013" y="3642853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195408-14DB-1F50-9B7D-50E2A0017627}"/>
              </a:ext>
            </a:extLst>
          </p:cNvPr>
          <p:cNvSpPr/>
          <p:nvPr/>
        </p:nvSpPr>
        <p:spPr>
          <a:xfrm>
            <a:off x="7241458" y="3647769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EBE466-2184-5BB2-1A19-6D40A4C6A372}"/>
              </a:ext>
            </a:extLst>
          </p:cNvPr>
          <p:cNvSpPr/>
          <p:nvPr/>
        </p:nvSpPr>
        <p:spPr>
          <a:xfrm>
            <a:off x="3382297" y="4665411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460A4A-DDA5-CB88-4954-309CEC0B34F7}"/>
              </a:ext>
            </a:extLst>
          </p:cNvPr>
          <p:cNvSpPr/>
          <p:nvPr/>
        </p:nvSpPr>
        <p:spPr>
          <a:xfrm>
            <a:off x="4714568" y="4665411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13DE-F2BB-E012-B4BE-7AFFCE29059E}"/>
              </a:ext>
            </a:extLst>
          </p:cNvPr>
          <p:cNvSpPr/>
          <p:nvPr/>
        </p:nvSpPr>
        <p:spPr>
          <a:xfrm>
            <a:off x="5978013" y="4665411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328BFB-4CBF-F008-B0B5-CC7D9CB3245B}"/>
              </a:ext>
            </a:extLst>
          </p:cNvPr>
          <p:cNvSpPr/>
          <p:nvPr/>
        </p:nvSpPr>
        <p:spPr>
          <a:xfrm>
            <a:off x="7241458" y="4670327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BE2141-EF2F-5E04-039F-3076392AD714}"/>
              </a:ext>
            </a:extLst>
          </p:cNvPr>
          <p:cNvSpPr/>
          <p:nvPr/>
        </p:nvSpPr>
        <p:spPr>
          <a:xfrm>
            <a:off x="3377379" y="1681320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F2EAAF-92E9-B72A-A732-163F630C9C48}"/>
              </a:ext>
            </a:extLst>
          </p:cNvPr>
          <p:cNvSpPr/>
          <p:nvPr/>
        </p:nvSpPr>
        <p:spPr>
          <a:xfrm>
            <a:off x="4709650" y="1681320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6C5259-F390-8026-2109-9CBB91CAC3F6}"/>
              </a:ext>
            </a:extLst>
          </p:cNvPr>
          <p:cNvSpPr/>
          <p:nvPr/>
        </p:nvSpPr>
        <p:spPr>
          <a:xfrm>
            <a:off x="5973095" y="1681320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D644D4-1D5D-D2E1-7734-DBE2CC5CD10A}"/>
              </a:ext>
            </a:extLst>
          </p:cNvPr>
          <p:cNvSpPr/>
          <p:nvPr/>
        </p:nvSpPr>
        <p:spPr>
          <a:xfrm>
            <a:off x="7236540" y="1686236"/>
            <a:ext cx="501445" cy="5211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</a:t>
            </a:r>
            <a:endParaRPr lang="en-I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BFB49F-4DD9-3833-EF7D-E3C20DD34953}"/>
              </a:ext>
            </a:extLst>
          </p:cNvPr>
          <p:cNvCxnSpPr>
            <a:cxnSpLocks/>
          </p:cNvCxnSpPr>
          <p:nvPr/>
        </p:nvCxnSpPr>
        <p:spPr>
          <a:xfrm>
            <a:off x="3878824" y="188288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A33D92-6E8E-8CEA-1C2F-F854AB1D0FE6}"/>
              </a:ext>
            </a:extLst>
          </p:cNvPr>
          <p:cNvCxnSpPr/>
          <p:nvPr/>
        </p:nvCxnSpPr>
        <p:spPr>
          <a:xfrm>
            <a:off x="3878824" y="199595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EF25C4-83E7-3D89-DC7E-F77138B7E572}"/>
              </a:ext>
            </a:extLst>
          </p:cNvPr>
          <p:cNvCxnSpPr>
            <a:cxnSpLocks/>
          </p:cNvCxnSpPr>
          <p:nvPr/>
        </p:nvCxnSpPr>
        <p:spPr>
          <a:xfrm>
            <a:off x="5171765" y="188288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949B5B-E729-A524-C9DE-AB537638AE97}"/>
              </a:ext>
            </a:extLst>
          </p:cNvPr>
          <p:cNvCxnSpPr/>
          <p:nvPr/>
        </p:nvCxnSpPr>
        <p:spPr>
          <a:xfrm>
            <a:off x="5171765" y="199595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62EB07-2C47-8EB1-AF14-58BD38288838}"/>
              </a:ext>
            </a:extLst>
          </p:cNvPr>
          <p:cNvCxnSpPr>
            <a:cxnSpLocks/>
          </p:cNvCxnSpPr>
          <p:nvPr/>
        </p:nvCxnSpPr>
        <p:spPr>
          <a:xfrm>
            <a:off x="6445045" y="1877966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E8ADA9-A1CA-FC72-7FAB-3D750AAE8461}"/>
              </a:ext>
            </a:extLst>
          </p:cNvPr>
          <p:cNvCxnSpPr/>
          <p:nvPr/>
        </p:nvCxnSpPr>
        <p:spPr>
          <a:xfrm>
            <a:off x="6445045" y="1991037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09FC90-D674-76AA-F3FA-11CA76DAC5B8}"/>
              </a:ext>
            </a:extLst>
          </p:cNvPr>
          <p:cNvCxnSpPr>
            <a:cxnSpLocks/>
          </p:cNvCxnSpPr>
          <p:nvPr/>
        </p:nvCxnSpPr>
        <p:spPr>
          <a:xfrm>
            <a:off x="3588774" y="2202430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C27516-D032-7CC2-021B-FEB374F19FD2}"/>
              </a:ext>
            </a:extLst>
          </p:cNvPr>
          <p:cNvCxnSpPr>
            <a:cxnSpLocks/>
          </p:cNvCxnSpPr>
          <p:nvPr/>
        </p:nvCxnSpPr>
        <p:spPr>
          <a:xfrm>
            <a:off x="3669889" y="2204886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F3EEB6-B5C1-B8DB-EA66-0D1D803CE507}"/>
              </a:ext>
            </a:extLst>
          </p:cNvPr>
          <p:cNvCxnSpPr>
            <a:cxnSpLocks/>
          </p:cNvCxnSpPr>
          <p:nvPr/>
        </p:nvCxnSpPr>
        <p:spPr>
          <a:xfrm>
            <a:off x="3878824" y="2895599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46A13D-C606-CE90-C620-30D85AD09216}"/>
              </a:ext>
            </a:extLst>
          </p:cNvPr>
          <p:cNvCxnSpPr/>
          <p:nvPr/>
        </p:nvCxnSpPr>
        <p:spPr>
          <a:xfrm>
            <a:off x="3878824" y="3008670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C319C9-CEBB-1BF6-57ED-0B79C79378CB}"/>
              </a:ext>
            </a:extLst>
          </p:cNvPr>
          <p:cNvCxnSpPr>
            <a:cxnSpLocks/>
          </p:cNvCxnSpPr>
          <p:nvPr/>
        </p:nvCxnSpPr>
        <p:spPr>
          <a:xfrm>
            <a:off x="5171765" y="2895599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1ED1D1-E5B0-71DB-CFBE-AAED2064F104}"/>
              </a:ext>
            </a:extLst>
          </p:cNvPr>
          <p:cNvCxnSpPr/>
          <p:nvPr/>
        </p:nvCxnSpPr>
        <p:spPr>
          <a:xfrm>
            <a:off x="5171765" y="3008670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5E5472B-234D-06CD-F8C8-D49A81E49B7D}"/>
              </a:ext>
            </a:extLst>
          </p:cNvPr>
          <p:cNvCxnSpPr>
            <a:cxnSpLocks/>
          </p:cNvCxnSpPr>
          <p:nvPr/>
        </p:nvCxnSpPr>
        <p:spPr>
          <a:xfrm>
            <a:off x="6445045" y="2890682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907FB6-C120-45C7-8CCA-76B779AF1B2E}"/>
              </a:ext>
            </a:extLst>
          </p:cNvPr>
          <p:cNvCxnSpPr/>
          <p:nvPr/>
        </p:nvCxnSpPr>
        <p:spPr>
          <a:xfrm>
            <a:off x="6445045" y="300375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421A5A-42C0-FBFB-7158-2C91FB3082B1}"/>
              </a:ext>
            </a:extLst>
          </p:cNvPr>
          <p:cNvCxnSpPr>
            <a:cxnSpLocks/>
          </p:cNvCxnSpPr>
          <p:nvPr/>
        </p:nvCxnSpPr>
        <p:spPr>
          <a:xfrm>
            <a:off x="3854241" y="383459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73DEE0-8AD0-E897-2C27-EC92B4D34087}"/>
              </a:ext>
            </a:extLst>
          </p:cNvPr>
          <p:cNvCxnSpPr/>
          <p:nvPr/>
        </p:nvCxnSpPr>
        <p:spPr>
          <a:xfrm>
            <a:off x="3854241" y="394766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BADCDD-5A7B-C69D-E503-3F4A1477AD11}"/>
              </a:ext>
            </a:extLst>
          </p:cNvPr>
          <p:cNvCxnSpPr>
            <a:cxnSpLocks/>
          </p:cNvCxnSpPr>
          <p:nvPr/>
        </p:nvCxnSpPr>
        <p:spPr>
          <a:xfrm>
            <a:off x="5147182" y="383459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99C30B-D5A4-A15C-00C3-85C5B590F147}"/>
              </a:ext>
            </a:extLst>
          </p:cNvPr>
          <p:cNvCxnSpPr/>
          <p:nvPr/>
        </p:nvCxnSpPr>
        <p:spPr>
          <a:xfrm>
            <a:off x="5147182" y="394766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404233-53B8-7115-12D4-982B6D4574D2}"/>
              </a:ext>
            </a:extLst>
          </p:cNvPr>
          <p:cNvCxnSpPr>
            <a:cxnSpLocks/>
          </p:cNvCxnSpPr>
          <p:nvPr/>
        </p:nvCxnSpPr>
        <p:spPr>
          <a:xfrm>
            <a:off x="6420462" y="3829676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F4C2C4-0292-F62D-766A-3B820E47D31C}"/>
              </a:ext>
            </a:extLst>
          </p:cNvPr>
          <p:cNvCxnSpPr/>
          <p:nvPr/>
        </p:nvCxnSpPr>
        <p:spPr>
          <a:xfrm>
            <a:off x="6420462" y="3942747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8DF644-AF90-0327-DABA-3335B03034FA}"/>
              </a:ext>
            </a:extLst>
          </p:cNvPr>
          <p:cNvCxnSpPr>
            <a:cxnSpLocks/>
          </p:cNvCxnSpPr>
          <p:nvPr/>
        </p:nvCxnSpPr>
        <p:spPr>
          <a:xfrm>
            <a:off x="3834580" y="487681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91458C7-CB9A-8C7B-F862-DF85FDBFEC15}"/>
              </a:ext>
            </a:extLst>
          </p:cNvPr>
          <p:cNvCxnSpPr/>
          <p:nvPr/>
        </p:nvCxnSpPr>
        <p:spPr>
          <a:xfrm>
            <a:off x="3834580" y="498988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F69C74-B62B-72EA-167C-D2CC36D9E1BC}"/>
              </a:ext>
            </a:extLst>
          </p:cNvPr>
          <p:cNvCxnSpPr>
            <a:cxnSpLocks/>
          </p:cNvCxnSpPr>
          <p:nvPr/>
        </p:nvCxnSpPr>
        <p:spPr>
          <a:xfrm>
            <a:off x="5127521" y="487681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5D9FDD-1B15-A7CC-D020-847B4A82F9CD}"/>
              </a:ext>
            </a:extLst>
          </p:cNvPr>
          <p:cNvCxnSpPr/>
          <p:nvPr/>
        </p:nvCxnSpPr>
        <p:spPr>
          <a:xfrm>
            <a:off x="5127521" y="498988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44B19E-5B15-A7FE-1C9F-5B18B17AD72A}"/>
              </a:ext>
            </a:extLst>
          </p:cNvPr>
          <p:cNvCxnSpPr>
            <a:cxnSpLocks/>
          </p:cNvCxnSpPr>
          <p:nvPr/>
        </p:nvCxnSpPr>
        <p:spPr>
          <a:xfrm>
            <a:off x="6400801" y="4871896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71E7C5-6BEC-6A1E-98FB-CE7ECDB7621A}"/>
              </a:ext>
            </a:extLst>
          </p:cNvPr>
          <p:cNvCxnSpPr/>
          <p:nvPr/>
        </p:nvCxnSpPr>
        <p:spPr>
          <a:xfrm>
            <a:off x="6400801" y="4984967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A9AA9E2-16A3-8E74-59CD-9117EA5265AC}"/>
              </a:ext>
            </a:extLst>
          </p:cNvPr>
          <p:cNvCxnSpPr>
            <a:cxnSpLocks/>
          </p:cNvCxnSpPr>
          <p:nvPr/>
        </p:nvCxnSpPr>
        <p:spPr>
          <a:xfrm>
            <a:off x="3583859" y="3190574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6B87012-9007-3D7A-1BED-EC2393D193B6}"/>
              </a:ext>
            </a:extLst>
          </p:cNvPr>
          <p:cNvCxnSpPr>
            <a:cxnSpLocks/>
          </p:cNvCxnSpPr>
          <p:nvPr/>
        </p:nvCxnSpPr>
        <p:spPr>
          <a:xfrm>
            <a:off x="3664974" y="3193030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847E0B3-3326-4FEA-E0BD-19C19DF377B4}"/>
              </a:ext>
            </a:extLst>
          </p:cNvPr>
          <p:cNvCxnSpPr>
            <a:cxnSpLocks/>
          </p:cNvCxnSpPr>
          <p:nvPr/>
        </p:nvCxnSpPr>
        <p:spPr>
          <a:xfrm>
            <a:off x="3608439" y="4198382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FC16BF1-48AC-6C58-59ED-14508CB8A82F}"/>
              </a:ext>
            </a:extLst>
          </p:cNvPr>
          <p:cNvCxnSpPr>
            <a:cxnSpLocks/>
          </p:cNvCxnSpPr>
          <p:nvPr/>
        </p:nvCxnSpPr>
        <p:spPr>
          <a:xfrm>
            <a:off x="3689554" y="4200838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9AEA6B-A05F-B263-196B-702A01DF1F22}"/>
              </a:ext>
            </a:extLst>
          </p:cNvPr>
          <p:cNvCxnSpPr>
            <a:cxnSpLocks/>
          </p:cNvCxnSpPr>
          <p:nvPr/>
        </p:nvCxnSpPr>
        <p:spPr>
          <a:xfrm>
            <a:off x="4911216" y="2197514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45832B-2816-C1C6-F5ED-33CD31CE2059}"/>
              </a:ext>
            </a:extLst>
          </p:cNvPr>
          <p:cNvCxnSpPr>
            <a:cxnSpLocks/>
          </p:cNvCxnSpPr>
          <p:nvPr/>
        </p:nvCxnSpPr>
        <p:spPr>
          <a:xfrm>
            <a:off x="4992331" y="2199970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11F9832-7D6B-02B2-909A-0C8E1B3C087D}"/>
              </a:ext>
            </a:extLst>
          </p:cNvPr>
          <p:cNvCxnSpPr>
            <a:cxnSpLocks/>
          </p:cNvCxnSpPr>
          <p:nvPr/>
        </p:nvCxnSpPr>
        <p:spPr>
          <a:xfrm>
            <a:off x="4906301" y="3185658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A8C71A-C01E-7F94-2572-FFCCB695508B}"/>
              </a:ext>
            </a:extLst>
          </p:cNvPr>
          <p:cNvCxnSpPr>
            <a:cxnSpLocks/>
          </p:cNvCxnSpPr>
          <p:nvPr/>
        </p:nvCxnSpPr>
        <p:spPr>
          <a:xfrm>
            <a:off x="4987416" y="3188114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394CE7-F434-4707-63B0-18E9B54DE024}"/>
              </a:ext>
            </a:extLst>
          </p:cNvPr>
          <p:cNvCxnSpPr>
            <a:cxnSpLocks/>
          </p:cNvCxnSpPr>
          <p:nvPr/>
        </p:nvCxnSpPr>
        <p:spPr>
          <a:xfrm>
            <a:off x="4930881" y="4193466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00D81EE-2F1A-3108-62B6-84035FCB2EE3}"/>
              </a:ext>
            </a:extLst>
          </p:cNvPr>
          <p:cNvCxnSpPr>
            <a:cxnSpLocks/>
          </p:cNvCxnSpPr>
          <p:nvPr/>
        </p:nvCxnSpPr>
        <p:spPr>
          <a:xfrm>
            <a:off x="5011996" y="4195922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8C3D8A7-072B-22B0-7071-A4FB2570FDA9}"/>
              </a:ext>
            </a:extLst>
          </p:cNvPr>
          <p:cNvCxnSpPr>
            <a:cxnSpLocks/>
          </p:cNvCxnSpPr>
          <p:nvPr/>
        </p:nvCxnSpPr>
        <p:spPr>
          <a:xfrm>
            <a:off x="6174663" y="2182768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C4F50A-22CB-B646-7EAC-B0538B256CAD}"/>
              </a:ext>
            </a:extLst>
          </p:cNvPr>
          <p:cNvCxnSpPr>
            <a:cxnSpLocks/>
          </p:cNvCxnSpPr>
          <p:nvPr/>
        </p:nvCxnSpPr>
        <p:spPr>
          <a:xfrm>
            <a:off x="6255778" y="2185224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3B3BB71-9C84-F7F0-9991-78A02204B7F8}"/>
              </a:ext>
            </a:extLst>
          </p:cNvPr>
          <p:cNvCxnSpPr>
            <a:cxnSpLocks/>
          </p:cNvCxnSpPr>
          <p:nvPr/>
        </p:nvCxnSpPr>
        <p:spPr>
          <a:xfrm>
            <a:off x="6169748" y="3170912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C77711-4217-121D-A721-565162BF974D}"/>
              </a:ext>
            </a:extLst>
          </p:cNvPr>
          <p:cNvCxnSpPr>
            <a:cxnSpLocks/>
          </p:cNvCxnSpPr>
          <p:nvPr/>
        </p:nvCxnSpPr>
        <p:spPr>
          <a:xfrm>
            <a:off x="6250863" y="3173368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7263E12-8B9E-73E2-93AC-FD092E279262}"/>
              </a:ext>
            </a:extLst>
          </p:cNvPr>
          <p:cNvCxnSpPr>
            <a:cxnSpLocks/>
          </p:cNvCxnSpPr>
          <p:nvPr/>
        </p:nvCxnSpPr>
        <p:spPr>
          <a:xfrm>
            <a:off x="6194328" y="4178720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DE42DA-8D04-4569-15C8-5514A09AC9B9}"/>
              </a:ext>
            </a:extLst>
          </p:cNvPr>
          <p:cNvCxnSpPr>
            <a:cxnSpLocks/>
          </p:cNvCxnSpPr>
          <p:nvPr/>
        </p:nvCxnSpPr>
        <p:spPr>
          <a:xfrm>
            <a:off x="6275443" y="4181176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3A8A84-03B7-0A3C-2A64-B81D972CFDE8}"/>
              </a:ext>
            </a:extLst>
          </p:cNvPr>
          <p:cNvCxnSpPr>
            <a:cxnSpLocks/>
          </p:cNvCxnSpPr>
          <p:nvPr/>
        </p:nvCxnSpPr>
        <p:spPr>
          <a:xfrm>
            <a:off x="7447943" y="2187687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44854CD-A709-EEEF-3AB7-08C6F4A3CFEA}"/>
              </a:ext>
            </a:extLst>
          </p:cNvPr>
          <p:cNvCxnSpPr>
            <a:cxnSpLocks/>
          </p:cNvCxnSpPr>
          <p:nvPr/>
        </p:nvCxnSpPr>
        <p:spPr>
          <a:xfrm>
            <a:off x="7529058" y="2190143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C393BD-29A7-9460-8482-24935035C2B7}"/>
              </a:ext>
            </a:extLst>
          </p:cNvPr>
          <p:cNvCxnSpPr>
            <a:cxnSpLocks/>
          </p:cNvCxnSpPr>
          <p:nvPr/>
        </p:nvCxnSpPr>
        <p:spPr>
          <a:xfrm>
            <a:off x="7443028" y="3175831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27628C-E5B5-9D8F-4B5C-739FC42ADC9A}"/>
              </a:ext>
            </a:extLst>
          </p:cNvPr>
          <p:cNvCxnSpPr>
            <a:cxnSpLocks/>
          </p:cNvCxnSpPr>
          <p:nvPr/>
        </p:nvCxnSpPr>
        <p:spPr>
          <a:xfrm>
            <a:off x="7524143" y="3178287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693A505-F7A3-1DCD-FAAD-50FBEFC650B0}"/>
              </a:ext>
            </a:extLst>
          </p:cNvPr>
          <p:cNvCxnSpPr>
            <a:cxnSpLocks/>
          </p:cNvCxnSpPr>
          <p:nvPr/>
        </p:nvCxnSpPr>
        <p:spPr>
          <a:xfrm>
            <a:off x="7467608" y="4183639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11E0DC8-C1BC-E016-5C95-EAC97DBA3B05}"/>
              </a:ext>
            </a:extLst>
          </p:cNvPr>
          <p:cNvCxnSpPr>
            <a:cxnSpLocks/>
          </p:cNvCxnSpPr>
          <p:nvPr/>
        </p:nvCxnSpPr>
        <p:spPr>
          <a:xfrm>
            <a:off x="7548723" y="4186095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1F47B3-2E96-DF1B-86B0-BDEBFA7AE211}"/>
              </a:ext>
            </a:extLst>
          </p:cNvPr>
          <p:cNvCxnSpPr>
            <a:cxnSpLocks/>
          </p:cNvCxnSpPr>
          <p:nvPr/>
        </p:nvCxnSpPr>
        <p:spPr>
          <a:xfrm>
            <a:off x="3554360" y="1204453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55212F0-3C31-7FB6-52F3-418C59DA8AE5}"/>
              </a:ext>
            </a:extLst>
          </p:cNvPr>
          <p:cNvCxnSpPr>
            <a:cxnSpLocks/>
          </p:cNvCxnSpPr>
          <p:nvPr/>
        </p:nvCxnSpPr>
        <p:spPr>
          <a:xfrm>
            <a:off x="3635475" y="1206909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EC79E84-6673-6179-CE99-D66B7F47BD12}"/>
              </a:ext>
            </a:extLst>
          </p:cNvPr>
          <p:cNvCxnSpPr>
            <a:cxnSpLocks/>
          </p:cNvCxnSpPr>
          <p:nvPr/>
        </p:nvCxnSpPr>
        <p:spPr>
          <a:xfrm>
            <a:off x="4876802" y="1199537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FE8A79-B2B8-8624-A3C9-1EA0E27DF1F5}"/>
              </a:ext>
            </a:extLst>
          </p:cNvPr>
          <p:cNvCxnSpPr>
            <a:cxnSpLocks/>
          </p:cNvCxnSpPr>
          <p:nvPr/>
        </p:nvCxnSpPr>
        <p:spPr>
          <a:xfrm>
            <a:off x="4957917" y="1201993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65BEB4-AB2E-007A-4611-85ABA684F26F}"/>
              </a:ext>
            </a:extLst>
          </p:cNvPr>
          <p:cNvCxnSpPr>
            <a:cxnSpLocks/>
          </p:cNvCxnSpPr>
          <p:nvPr/>
        </p:nvCxnSpPr>
        <p:spPr>
          <a:xfrm>
            <a:off x="6140249" y="1184791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3121F3C-5208-154F-4E4A-06EEC5DCC295}"/>
              </a:ext>
            </a:extLst>
          </p:cNvPr>
          <p:cNvCxnSpPr>
            <a:cxnSpLocks/>
          </p:cNvCxnSpPr>
          <p:nvPr/>
        </p:nvCxnSpPr>
        <p:spPr>
          <a:xfrm>
            <a:off x="6221364" y="1187247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0C8482F-75B2-6BF6-4A09-6D9CF8A00E32}"/>
              </a:ext>
            </a:extLst>
          </p:cNvPr>
          <p:cNvCxnSpPr>
            <a:cxnSpLocks/>
          </p:cNvCxnSpPr>
          <p:nvPr/>
        </p:nvCxnSpPr>
        <p:spPr>
          <a:xfrm>
            <a:off x="7413529" y="1189710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AFEC848-43C2-8FFB-E755-9285DD32A13E}"/>
              </a:ext>
            </a:extLst>
          </p:cNvPr>
          <p:cNvCxnSpPr>
            <a:cxnSpLocks/>
          </p:cNvCxnSpPr>
          <p:nvPr/>
        </p:nvCxnSpPr>
        <p:spPr>
          <a:xfrm>
            <a:off x="7494644" y="1192166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02EE2B6-A1EE-1B78-3D4A-DA5BDC2F39F7}"/>
              </a:ext>
            </a:extLst>
          </p:cNvPr>
          <p:cNvCxnSpPr>
            <a:cxnSpLocks/>
          </p:cNvCxnSpPr>
          <p:nvPr/>
        </p:nvCxnSpPr>
        <p:spPr>
          <a:xfrm>
            <a:off x="7737991" y="187305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7285D0F-872D-B1D7-CE83-E6B2DED470C3}"/>
              </a:ext>
            </a:extLst>
          </p:cNvPr>
          <p:cNvCxnSpPr/>
          <p:nvPr/>
        </p:nvCxnSpPr>
        <p:spPr>
          <a:xfrm>
            <a:off x="7737991" y="198612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6960C2B-3E3E-FEB9-4986-F10F79DE7ADF}"/>
              </a:ext>
            </a:extLst>
          </p:cNvPr>
          <p:cNvCxnSpPr>
            <a:cxnSpLocks/>
          </p:cNvCxnSpPr>
          <p:nvPr/>
        </p:nvCxnSpPr>
        <p:spPr>
          <a:xfrm>
            <a:off x="7737991" y="2885769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CF79ED6-5C41-0769-DF54-6A5B033BE820}"/>
              </a:ext>
            </a:extLst>
          </p:cNvPr>
          <p:cNvCxnSpPr/>
          <p:nvPr/>
        </p:nvCxnSpPr>
        <p:spPr>
          <a:xfrm>
            <a:off x="7737991" y="2998840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8692515-4ADC-6939-F7F5-28FBCB402788}"/>
              </a:ext>
            </a:extLst>
          </p:cNvPr>
          <p:cNvCxnSpPr>
            <a:cxnSpLocks/>
          </p:cNvCxnSpPr>
          <p:nvPr/>
        </p:nvCxnSpPr>
        <p:spPr>
          <a:xfrm>
            <a:off x="7713408" y="382476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68C9A7F-BC4F-D4DA-7E4A-12F06DF13E45}"/>
              </a:ext>
            </a:extLst>
          </p:cNvPr>
          <p:cNvCxnSpPr/>
          <p:nvPr/>
        </p:nvCxnSpPr>
        <p:spPr>
          <a:xfrm>
            <a:off x="7713408" y="393783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E81B9D3-5152-09BD-C96A-127F3C7496DB}"/>
              </a:ext>
            </a:extLst>
          </p:cNvPr>
          <p:cNvCxnSpPr>
            <a:cxnSpLocks/>
          </p:cNvCxnSpPr>
          <p:nvPr/>
        </p:nvCxnSpPr>
        <p:spPr>
          <a:xfrm>
            <a:off x="7693747" y="486698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9998682-E590-DE01-8BEA-DD58F55A0C3C}"/>
              </a:ext>
            </a:extLst>
          </p:cNvPr>
          <p:cNvCxnSpPr/>
          <p:nvPr/>
        </p:nvCxnSpPr>
        <p:spPr>
          <a:xfrm>
            <a:off x="7693747" y="498005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147FB38-196D-5526-CEBC-9AEF8F71084A}"/>
              </a:ext>
            </a:extLst>
          </p:cNvPr>
          <p:cNvCxnSpPr>
            <a:cxnSpLocks/>
          </p:cNvCxnSpPr>
          <p:nvPr/>
        </p:nvCxnSpPr>
        <p:spPr>
          <a:xfrm>
            <a:off x="2546553" y="188288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1D64F53-12F9-60AA-B4F2-A1A82D41D344}"/>
              </a:ext>
            </a:extLst>
          </p:cNvPr>
          <p:cNvCxnSpPr/>
          <p:nvPr/>
        </p:nvCxnSpPr>
        <p:spPr>
          <a:xfrm>
            <a:off x="2546553" y="199595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1BDF878-7F30-CF04-319B-30104B777A3F}"/>
              </a:ext>
            </a:extLst>
          </p:cNvPr>
          <p:cNvCxnSpPr>
            <a:cxnSpLocks/>
          </p:cNvCxnSpPr>
          <p:nvPr/>
        </p:nvCxnSpPr>
        <p:spPr>
          <a:xfrm>
            <a:off x="2546553" y="2895599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D89447-C822-7FD0-8446-0ACF540C86D9}"/>
              </a:ext>
            </a:extLst>
          </p:cNvPr>
          <p:cNvCxnSpPr/>
          <p:nvPr/>
        </p:nvCxnSpPr>
        <p:spPr>
          <a:xfrm>
            <a:off x="2546553" y="3008670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968F24B-7FD3-D06E-EA9D-62C4C4070074}"/>
              </a:ext>
            </a:extLst>
          </p:cNvPr>
          <p:cNvCxnSpPr>
            <a:cxnSpLocks/>
          </p:cNvCxnSpPr>
          <p:nvPr/>
        </p:nvCxnSpPr>
        <p:spPr>
          <a:xfrm>
            <a:off x="2561298" y="383459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E5A9BC2-6A77-9346-CF71-FBA761582608}"/>
              </a:ext>
            </a:extLst>
          </p:cNvPr>
          <p:cNvCxnSpPr/>
          <p:nvPr/>
        </p:nvCxnSpPr>
        <p:spPr>
          <a:xfrm>
            <a:off x="2561298" y="394766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68DCD90-2497-B816-B805-EC85BCFCDF77}"/>
              </a:ext>
            </a:extLst>
          </p:cNvPr>
          <p:cNvCxnSpPr>
            <a:cxnSpLocks/>
          </p:cNvCxnSpPr>
          <p:nvPr/>
        </p:nvCxnSpPr>
        <p:spPr>
          <a:xfrm>
            <a:off x="2541637" y="4876813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C3E00E7-AD12-9EE9-1CC0-96E7AC84B6B8}"/>
              </a:ext>
            </a:extLst>
          </p:cNvPr>
          <p:cNvCxnSpPr/>
          <p:nvPr/>
        </p:nvCxnSpPr>
        <p:spPr>
          <a:xfrm>
            <a:off x="2541637" y="4989884"/>
            <a:ext cx="8308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D4087A-92E2-6653-FB5D-3EE6B4D1E593}"/>
              </a:ext>
            </a:extLst>
          </p:cNvPr>
          <p:cNvCxnSpPr>
            <a:cxnSpLocks/>
          </p:cNvCxnSpPr>
          <p:nvPr/>
        </p:nvCxnSpPr>
        <p:spPr>
          <a:xfrm>
            <a:off x="3598607" y="5181602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D51865F-72FB-E155-112A-D8E56F8B3852}"/>
              </a:ext>
            </a:extLst>
          </p:cNvPr>
          <p:cNvCxnSpPr>
            <a:cxnSpLocks/>
          </p:cNvCxnSpPr>
          <p:nvPr/>
        </p:nvCxnSpPr>
        <p:spPr>
          <a:xfrm>
            <a:off x="3679722" y="5184058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45CCDC6-7B26-85EF-B2FF-82716FBD5BFF}"/>
              </a:ext>
            </a:extLst>
          </p:cNvPr>
          <p:cNvCxnSpPr>
            <a:cxnSpLocks/>
          </p:cNvCxnSpPr>
          <p:nvPr/>
        </p:nvCxnSpPr>
        <p:spPr>
          <a:xfrm>
            <a:off x="4921049" y="5176686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E661C71-3D7E-CC8C-3ADB-7F49DA3879A8}"/>
              </a:ext>
            </a:extLst>
          </p:cNvPr>
          <p:cNvCxnSpPr>
            <a:cxnSpLocks/>
          </p:cNvCxnSpPr>
          <p:nvPr/>
        </p:nvCxnSpPr>
        <p:spPr>
          <a:xfrm>
            <a:off x="5002164" y="5179142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C4679CC-26A7-A45A-CE07-1571C0EEEE6D}"/>
              </a:ext>
            </a:extLst>
          </p:cNvPr>
          <p:cNvCxnSpPr>
            <a:cxnSpLocks/>
          </p:cNvCxnSpPr>
          <p:nvPr/>
        </p:nvCxnSpPr>
        <p:spPr>
          <a:xfrm>
            <a:off x="6184496" y="5161940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87BD429-4F81-58D5-10B1-F2292A4FB2B5}"/>
              </a:ext>
            </a:extLst>
          </p:cNvPr>
          <p:cNvCxnSpPr>
            <a:cxnSpLocks/>
          </p:cNvCxnSpPr>
          <p:nvPr/>
        </p:nvCxnSpPr>
        <p:spPr>
          <a:xfrm>
            <a:off x="6265611" y="5164396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3F2C921-FB03-AE9E-3E1A-332228A17F6D}"/>
              </a:ext>
            </a:extLst>
          </p:cNvPr>
          <p:cNvCxnSpPr>
            <a:cxnSpLocks/>
          </p:cNvCxnSpPr>
          <p:nvPr/>
        </p:nvCxnSpPr>
        <p:spPr>
          <a:xfrm>
            <a:off x="7457776" y="5166859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F8EF054-0955-BE9D-06F0-E0AC9077C88F}"/>
              </a:ext>
            </a:extLst>
          </p:cNvPr>
          <p:cNvCxnSpPr>
            <a:cxnSpLocks/>
          </p:cNvCxnSpPr>
          <p:nvPr/>
        </p:nvCxnSpPr>
        <p:spPr>
          <a:xfrm>
            <a:off x="7538891" y="5169315"/>
            <a:ext cx="4918" cy="48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DB42E165-4B6C-82D2-425E-DF50745C0C9E}"/>
              </a:ext>
            </a:extLst>
          </p:cNvPr>
          <p:cNvSpPr txBox="1"/>
          <p:nvPr/>
        </p:nvSpPr>
        <p:spPr>
          <a:xfrm>
            <a:off x="8568817" y="3178287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with dangling bond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858730-5C56-5F3A-7DCF-1EAFE2E7C1F5}"/>
              </a:ext>
            </a:extLst>
          </p:cNvPr>
          <p:cNvSpPr txBox="1"/>
          <p:nvPr/>
        </p:nvSpPr>
        <p:spPr>
          <a:xfrm>
            <a:off x="3878824" y="628311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with dangling bond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EB9BEFA-2D3C-050F-5A1B-0C3CA3711766}"/>
              </a:ext>
            </a:extLst>
          </p:cNvPr>
          <p:cNvSpPr txBox="1"/>
          <p:nvPr/>
        </p:nvSpPr>
        <p:spPr>
          <a:xfrm>
            <a:off x="4031141" y="5694399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with dangling bond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0C7DB7-B92E-C2A6-0CB2-5D3FD334E950}"/>
              </a:ext>
            </a:extLst>
          </p:cNvPr>
          <p:cNvSpPr txBox="1"/>
          <p:nvPr/>
        </p:nvSpPr>
        <p:spPr>
          <a:xfrm>
            <a:off x="229581" y="3178287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with dangling bond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3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1E1F-36F0-B20E-78A4-8A927A97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C33CA33-708C-BD04-EE9A-0B62D1BD27BA}"/>
              </a:ext>
            </a:extLst>
          </p:cNvPr>
          <p:cNvGrpSpPr/>
          <p:nvPr/>
        </p:nvGrpSpPr>
        <p:grpSpPr>
          <a:xfrm>
            <a:off x="1012722" y="40683"/>
            <a:ext cx="9281652" cy="3157484"/>
            <a:chOff x="1455174" y="1850255"/>
            <a:chExt cx="9281652" cy="31574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9BF5B5-2B60-D5D6-A761-A24648A9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98" r="1604" b="31341"/>
            <a:stretch/>
          </p:blipFill>
          <p:spPr>
            <a:xfrm rot="10800000">
              <a:off x="1474838" y="2311921"/>
              <a:ext cx="9261988" cy="223415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A10DE8-1685-30F6-EDCA-CE196BCF26C7}"/>
                </a:ext>
              </a:extLst>
            </p:cNvPr>
            <p:cNvSpPr txBox="1"/>
            <p:nvPr/>
          </p:nvSpPr>
          <p:spPr>
            <a:xfrm>
              <a:off x="1455174" y="4546074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N-type base silicon</a:t>
              </a:r>
              <a:endPara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288694-6BDF-AB3F-DD15-379E8E05A9CE}"/>
                </a:ext>
              </a:extLst>
            </p:cNvPr>
            <p:cNvSpPr txBox="1"/>
            <p:nvPr/>
          </p:nvSpPr>
          <p:spPr>
            <a:xfrm>
              <a:off x="1455174" y="1850255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P+ emitter</a:t>
              </a:r>
              <a:endPara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B0A59C-25E7-471B-C044-CBB175027287}"/>
              </a:ext>
            </a:extLst>
          </p:cNvPr>
          <p:cNvGrpSpPr/>
          <p:nvPr/>
        </p:nvGrpSpPr>
        <p:grpSpPr>
          <a:xfrm>
            <a:off x="1032386" y="3391915"/>
            <a:ext cx="9301316" cy="3157484"/>
            <a:chOff x="1556555" y="3582532"/>
            <a:chExt cx="9301316" cy="315748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C90A06-81AA-0643-3FFF-E2D6946795FA}"/>
                </a:ext>
              </a:extLst>
            </p:cNvPr>
            <p:cNvGrpSpPr/>
            <p:nvPr/>
          </p:nvGrpSpPr>
          <p:grpSpPr>
            <a:xfrm>
              <a:off x="1576219" y="3582532"/>
              <a:ext cx="9281652" cy="3157484"/>
              <a:chOff x="1455174" y="1850255"/>
              <a:chExt cx="9281652" cy="315748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F1E2953-BDD0-B643-B359-15F02230E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398" r="1604" b="31341"/>
              <a:stretch/>
            </p:blipFill>
            <p:spPr>
              <a:xfrm rot="10800000">
                <a:off x="1474838" y="2311921"/>
                <a:ext cx="9261988" cy="223415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FD176B-30D0-F881-1948-26A594AFF7AB}"/>
                  </a:ext>
                </a:extLst>
              </p:cNvPr>
              <p:cNvSpPr txBox="1"/>
              <p:nvPr/>
            </p:nvSpPr>
            <p:spPr>
              <a:xfrm>
                <a:off x="1455174" y="4546074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N-type base silicon</a:t>
                </a:r>
                <a:endPara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B09947-A620-C387-A2FC-2F5B114D75C3}"/>
                  </a:ext>
                </a:extLst>
              </p:cNvPr>
              <p:cNvSpPr txBox="1"/>
              <p:nvPr/>
            </p:nvSpPr>
            <p:spPr>
              <a:xfrm>
                <a:off x="1455174" y="1850255"/>
                <a:ext cx="1579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P+ emitter</a:t>
                </a:r>
                <a:endPara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A69D14-D539-3B86-DB44-DFA00681DA37}"/>
                </a:ext>
              </a:extLst>
            </p:cNvPr>
            <p:cNvSpPr/>
            <p:nvPr/>
          </p:nvSpPr>
          <p:spPr>
            <a:xfrm>
              <a:off x="1576219" y="4532671"/>
              <a:ext cx="9261988" cy="884903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CD9312-8AF1-D154-369F-F787DB90F8C3}"/>
                </a:ext>
              </a:extLst>
            </p:cNvPr>
            <p:cNvSpPr txBox="1"/>
            <p:nvPr/>
          </p:nvSpPr>
          <p:spPr>
            <a:xfrm>
              <a:off x="4665405" y="4744289"/>
              <a:ext cx="23575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Depletion region</a:t>
              </a:r>
              <a:endPara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59010F-E92F-066B-A4F6-2A49287DFE0D}"/>
                </a:ext>
              </a:extLst>
            </p:cNvPr>
            <p:cNvSpPr txBox="1"/>
            <p:nvPr/>
          </p:nvSpPr>
          <p:spPr>
            <a:xfrm>
              <a:off x="1556555" y="4474373"/>
              <a:ext cx="24599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free electron and holes</a:t>
              </a:r>
              <a:endPara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3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62492-31C4-C62E-CC1C-A513DEA8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8381DE2-FBD9-6901-079D-494D4E8D77C7}"/>
              </a:ext>
            </a:extLst>
          </p:cNvPr>
          <p:cNvGrpSpPr/>
          <p:nvPr/>
        </p:nvGrpSpPr>
        <p:grpSpPr>
          <a:xfrm>
            <a:off x="1329129" y="271516"/>
            <a:ext cx="9301316" cy="3157484"/>
            <a:chOff x="1212426" y="554197"/>
            <a:chExt cx="9301316" cy="31574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FE52B86-DFB3-5969-6673-DBFAFE705399}"/>
                </a:ext>
              </a:extLst>
            </p:cNvPr>
            <p:cNvGrpSpPr/>
            <p:nvPr/>
          </p:nvGrpSpPr>
          <p:grpSpPr>
            <a:xfrm>
              <a:off x="1212426" y="554197"/>
              <a:ext cx="9301316" cy="3157484"/>
              <a:chOff x="1556555" y="3582532"/>
              <a:chExt cx="9301316" cy="31574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9467C73-433D-DBA4-C77C-5412715BA7F4}"/>
                  </a:ext>
                </a:extLst>
              </p:cNvPr>
              <p:cNvGrpSpPr/>
              <p:nvPr/>
            </p:nvGrpSpPr>
            <p:grpSpPr>
              <a:xfrm>
                <a:off x="1576219" y="3582532"/>
                <a:ext cx="9281652" cy="3157484"/>
                <a:chOff x="1455174" y="1850255"/>
                <a:chExt cx="9281652" cy="3157484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656A295-BD70-721D-531F-047A79E02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398" r="1604" b="31341"/>
                <a:stretch/>
              </p:blipFill>
              <p:spPr>
                <a:xfrm rot="10800000">
                  <a:off x="1474838" y="2311921"/>
                  <a:ext cx="9261988" cy="2234153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C5516DD-3971-334C-4EF0-98DE8C85F3D9}"/>
                    </a:ext>
                  </a:extLst>
                </p:cNvPr>
                <p:cNvSpPr txBox="1"/>
                <p:nvPr/>
              </p:nvSpPr>
              <p:spPr>
                <a:xfrm>
                  <a:off x="1455174" y="4546074"/>
                  <a:ext cx="26468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N-type base silicon</a:t>
                  </a:r>
                  <a:endPara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F75B9B-F2D8-FEAF-9330-0396BD5ABA32}"/>
                    </a:ext>
                  </a:extLst>
                </p:cNvPr>
                <p:cNvSpPr txBox="1"/>
                <p:nvPr/>
              </p:nvSpPr>
              <p:spPr>
                <a:xfrm>
                  <a:off x="1455174" y="1850255"/>
                  <a:ext cx="15792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P+ emitter</a:t>
                  </a:r>
                  <a:endPara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495D76-4312-063E-8EEB-32A573007659}"/>
                  </a:ext>
                </a:extLst>
              </p:cNvPr>
              <p:cNvSpPr/>
              <p:nvPr/>
            </p:nvSpPr>
            <p:spPr>
              <a:xfrm>
                <a:off x="1576219" y="4532671"/>
                <a:ext cx="9261988" cy="884903"/>
              </a:xfrm>
              <a:prstGeom prst="rect">
                <a:avLst/>
              </a:prstGeom>
              <a:solidFill>
                <a:srgbClr val="FF0000">
                  <a:alpha val="5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D989C0-E30B-C622-2B4D-123441B14096}"/>
                  </a:ext>
                </a:extLst>
              </p:cNvPr>
              <p:cNvSpPr txBox="1"/>
              <p:nvPr/>
            </p:nvSpPr>
            <p:spPr>
              <a:xfrm>
                <a:off x="4665405" y="4744289"/>
                <a:ext cx="2357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Depletion region</a:t>
                </a:r>
                <a:endPara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991F4B-9DEE-21ED-0972-7431BA1B5BB2}"/>
                  </a:ext>
                </a:extLst>
              </p:cNvPr>
              <p:cNvSpPr txBox="1"/>
              <p:nvPr/>
            </p:nvSpPr>
            <p:spPr>
              <a:xfrm>
                <a:off x="1556555" y="4474373"/>
                <a:ext cx="24599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free electron and holes</a:t>
                </a:r>
                <a:endPara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Plus Sign 1">
              <a:extLst>
                <a:ext uri="{FF2B5EF4-FFF2-40B4-BE49-F238E27FC236}">
                  <a16:creationId xmlns:a16="http://schemas.microsoft.com/office/drawing/2014/main" id="{EF6F6F65-CA8B-CBA9-0897-13C934BAE21F}"/>
                </a:ext>
              </a:extLst>
            </p:cNvPr>
            <p:cNvSpPr/>
            <p:nvPr/>
          </p:nvSpPr>
          <p:spPr>
            <a:xfrm>
              <a:off x="1697922" y="2332512"/>
              <a:ext cx="501445" cy="481781"/>
            </a:xfrm>
            <a:prstGeom prst="mathPl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Minus Sign 2">
              <a:extLst>
                <a:ext uri="{FF2B5EF4-FFF2-40B4-BE49-F238E27FC236}">
                  <a16:creationId xmlns:a16="http://schemas.microsoft.com/office/drawing/2014/main" id="{A8E7D7A2-7C44-5ABD-032A-D16A88C283DA}"/>
                </a:ext>
              </a:extLst>
            </p:cNvPr>
            <p:cNvSpPr/>
            <p:nvPr/>
          </p:nvSpPr>
          <p:spPr>
            <a:xfrm>
              <a:off x="1757059" y="1209821"/>
              <a:ext cx="442308" cy="353961"/>
            </a:xfrm>
            <a:prstGeom prst="mathMin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Plus Sign 3">
              <a:extLst>
                <a:ext uri="{FF2B5EF4-FFF2-40B4-BE49-F238E27FC236}">
                  <a16:creationId xmlns:a16="http://schemas.microsoft.com/office/drawing/2014/main" id="{80C1BDCE-5F4D-FAB7-B960-DFA3E3B071B7}"/>
                </a:ext>
              </a:extLst>
            </p:cNvPr>
            <p:cNvSpPr/>
            <p:nvPr/>
          </p:nvSpPr>
          <p:spPr>
            <a:xfrm>
              <a:off x="2936768" y="2332512"/>
              <a:ext cx="501445" cy="481781"/>
            </a:xfrm>
            <a:prstGeom prst="mathPl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B33AFFBA-4BC8-46C4-024D-B132846100FD}"/>
                </a:ext>
              </a:extLst>
            </p:cNvPr>
            <p:cNvSpPr/>
            <p:nvPr/>
          </p:nvSpPr>
          <p:spPr>
            <a:xfrm>
              <a:off x="2995905" y="1209821"/>
              <a:ext cx="442308" cy="353961"/>
            </a:xfrm>
            <a:prstGeom prst="mathMin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Plus Sign 8">
              <a:extLst>
                <a:ext uri="{FF2B5EF4-FFF2-40B4-BE49-F238E27FC236}">
                  <a16:creationId xmlns:a16="http://schemas.microsoft.com/office/drawing/2014/main" id="{84AABFA2-D6FE-5995-AFAC-F2FD693CB0E9}"/>
                </a:ext>
              </a:extLst>
            </p:cNvPr>
            <p:cNvSpPr/>
            <p:nvPr/>
          </p:nvSpPr>
          <p:spPr>
            <a:xfrm>
              <a:off x="3967423" y="2332512"/>
              <a:ext cx="501445" cy="481781"/>
            </a:xfrm>
            <a:prstGeom prst="mathPl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Minus Sign 18">
              <a:extLst>
                <a:ext uri="{FF2B5EF4-FFF2-40B4-BE49-F238E27FC236}">
                  <a16:creationId xmlns:a16="http://schemas.microsoft.com/office/drawing/2014/main" id="{7CDF1052-7F74-5A8B-E10F-A34CFD12B423}"/>
                </a:ext>
              </a:extLst>
            </p:cNvPr>
            <p:cNvSpPr/>
            <p:nvPr/>
          </p:nvSpPr>
          <p:spPr>
            <a:xfrm>
              <a:off x="4026560" y="1209821"/>
              <a:ext cx="442308" cy="353961"/>
            </a:xfrm>
            <a:prstGeom prst="mathMin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Plus Sign 19">
              <a:extLst>
                <a:ext uri="{FF2B5EF4-FFF2-40B4-BE49-F238E27FC236}">
                  <a16:creationId xmlns:a16="http://schemas.microsoft.com/office/drawing/2014/main" id="{B5079821-F391-1B45-8C8D-E1A3E566668C}"/>
                </a:ext>
              </a:extLst>
            </p:cNvPr>
            <p:cNvSpPr/>
            <p:nvPr/>
          </p:nvSpPr>
          <p:spPr>
            <a:xfrm>
              <a:off x="5005457" y="2332512"/>
              <a:ext cx="501445" cy="481781"/>
            </a:xfrm>
            <a:prstGeom prst="mathPl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Minus Sign 20">
              <a:extLst>
                <a:ext uri="{FF2B5EF4-FFF2-40B4-BE49-F238E27FC236}">
                  <a16:creationId xmlns:a16="http://schemas.microsoft.com/office/drawing/2014/main" id="{DA5EB2E6-CC29-E3C5-F951-6690511842B4}"/>
                </a:ext>
              </a:extLst>
            </p:cNvPr>
            <p:cNvSpPr/>
            <p:nvPr/>
          </p:nvSpPr>
          <p:spPr>
            <a:xfrm>
              <a:off x="5064594" y="1209821"/>
              <a:ext cx="442308" cy="353961"/>
            </a:xfrm>
            <a:prstGeom prst="mathMin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Plus Sign 21">
              <a:extLst>
                <a:ext uri="{FF2B5EF4-FFF2-40B4-BE49-F238E27FC236}">
                  <a16:creationId xmlns:a16="http://schemas.microsoft.com/office/drawing/2014/main" id="{C67B72AE-17C7-5DA0-F34C-00965EFED685}"/>
                </a:ext>
              </a:extLst>
            </p:cNvPr>
            <p:cNvSpPr/>
            <p:nvPr/>
          </p:nvSpPr>
          <p:spPr>
            <a:xfrm>
              <a:off x="5996340" y="2332512"/>
              <a:ext cx="501445" cy="481781"/>
            </a:xfrm>
            <a:prstGeom prst="mathPl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Minus Sign 22">
              <a:extLst>
                <a:ext uri="{FF2B5EF4-FFF2-40B4-BE49-F238E27FC236}">
                  <a16:creationId xmlns:a16="http://schemas.microsoft.com/office/drawing/2014/main" id="{6C1FBE3A-B2EF-BB7A-4732-7E55B25413BB}"/>
                </a:ext>
              </a:extLst>
            </p:cNvPr>
            <p:cNvSpPr/>
            <p:nvPr/>
          </p:nvSpPr>
          <p:spPr>
            <a:xfrm>
              <a:off x="6055477" y="1209821"/>
              <a:ext cx="442308" cy="353961"/>
            </a:xfrm>
            <a:prstGeom prst="mathMin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Plus Sign 23">
              <a:extLst>
                <a:ext uri="{FF2B5EF4-FFF2-40B4-BE49-F238E27FC236}">
                  <a16:creationId xmlns:a16="http://schemas.microsoft.com/office/drawing/2014/main" id="{16D46146-CF81-513A-ABF3-1D358C0B0D20}"/>
                </a:ext>
              </a:extLst>
            </p:cNvPr>
            <p:cNvSpPr/>
            <p:nvPr/>
          </p:nvSpPr>
          <p:spPr>
            <a:xfrm>
              <a:off x="6917559" y="2332512"/>
              <a:ext cx="501445" cy="481781"/>
            </a:xfrm>
            <a:prstGeom prst="mathPl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Minus Sign 24">
              <a:extLst>
                <a:ext uri="{FF2B5EF4-FFF2-40B4-BE49-F238E27FC236}">
                  <a16:creationId xmlns:a16="http://schemas.microsoft.com/office/drawing/2014/main" id="{19F91A3B-FC62-D9F9-B9FA-0661FAFCF8A0}"/>
                </a:ext>
              </a:extLst>
            </p:cNvPr>
            <p:cNvSpPr/>
            <p:nvPr/>
          </p:nvSpPr>
          <p:spPr>
            <a:xfrm>
              <a:off x="6976696" y="1209821"/>
              <a:ext cx="442308" cy="353961"/>
            </a:xfrm>
            <a:prstGeom prst="mathMin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E528882B-11C6-04CD-2CD9-722339B53FDC}"/>
                </a:ext>
              </a:extLst>
            </p:cNvPr>
            <p:cNvSpPr/>
            <p:nvPr/>
          </p:nvSpPr>
          <p:spPr>
            <a:xfrm>
              <a:off x="7965658" y="2332512"/>
              <a:ext cx="501445" cy="481781"/>
            </a:xfrm>
            <a:prstGeom prst="mathPl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Minus Sign 26">
              <a:extLst>
                <a:ext uri="{FF2B5EF4-FFF2-40B4-BE49-F238E27FC236}">
                  <a16:creationId xmlns:a16="http://schemas.microsoft.com/office/drawing/2014/main" id="{0431F325-125F-0A18-7344-D304D7D2E6F0}"/>
                </a:ext>
              </a:extLst>
            </p:cNvPr>
            <p:cNvSpPr/>
            <p:nvPr/>
          </p:nvSpPr>
          <p:spPr>
            <a:xfrm>
              <a:off x="8024795" y="1209821"/>
              <a:ext cx="442308" cy="353961"/>
            </a:xfrm>
            <a:prstGeom prst="mathMin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9AFF9930-715B-529B-29D7-6E7C6DC918D3}"/>
                </a:ext>
              </a:extLst>
            </p:cNvPr>
            <p:cNvSpPr/>
            <p:nvPr/>
          </p:nvSpPr>
          <p:spPr>
            <a:xfrm>
              <a:off x="9013757" y="2332512"/>
              <a:ext cx="501445" cy="481781"/>
            </a:xfrm>
            <a:prstGeom prst="mathPl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Minus Sign 28">
              <a:extLst>
                <a:ext uri="{FF2B5EF4-FFF2-40B4-BE49-F238E27FC236}">
                  <a16:creationId xmlns:a16="http://schemas.microsoft.com/office/drawing/2014/main" id="{B1D79942-7643-2649-4E47-63A51492356D}"/>
                </a:ext>
              </a:extLst>
            </p:cNvPr>
            <p:cNvSpPr/>
            <p:nvPr/>
          </p:nvSpPr>
          <p:spPr>
            <a:xfrm>
              <a:off x="9072894" y="1209821"/>
              <a:ext cx="442308" cy="353961"/>
            </a:xfrm>
            <a:prstGeom prst="mathMin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Plus Sign 29">
              <a:extLst>
                <a:ext uri="{FF2B5EF4-FFF2-40B4-BE49-F238E27FC236}">
                  <a16:creationId xmlns:a16="http://schemas.microsoft.com/office/drawing/2014/main" id="{5631E462-001C-E288-3F7B-AE8DD12A34D6}"/>
                </a:ext>
              </a:extLst>
            </p:cNvPr>
            <p:cNvSpPr/>
            <p:nvPr/>
          </p:nvSpPr>
          <p:spPr>
            <a:xfrm>
              <a:off x="9971462" y="2307254"/>
              <a:ext cx="501445" cy="481781"/>
            </a:xfrm>
            <a:prstGeom prst="mathPl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C72A5E86-A0BD-E8CB-3A3A-264B0EA88DFA}"/>
                </a:ext>
              </a:extLst>
            </p:cNvPr>
            <p:cNvSpPr/>
            <p:nvPr/>
          </p:nvSpPr>
          <p:spPr>
            <a:xfrm>
              <a:off x="10030599" y="1184563"/>
              <a:ext cx="442308" cy="353961"/>
            </a:xfrm>
            <a:prstGeom prst="mathMinu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2" name="Arrow: Up 31">
              <a:extLst>
                <a:ext uri="{FF2B5EF4-FFF2-40B4-BE49-F238E27FC236}">
                  <a16:creationId xmlns:a16="http://schemas.microsoft.com/office/drawing/2014/main" id="{ABC1D8D4-E30D-AA93-2286-CCBFD65D12E4}"/>
                </a:ext>
              </a:extLst>
            </p:cNvPr>
            <p:cNvSpPr/>
            <p:nvPr/>
          </p:nvSpPr>
          <p:spPr>
            <a:xfrm>
              <a:off x="1798018" y="1547332"/>
              <a:ext cx="323807" cy="79890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67F9BA86-2281-6AA9-2CAD-8925580A1B3C}"/>
                </a:ext>
              </a:extLst>
            </p:cNvPr>
            <p:cNvSpPr/>
            <p:nvPr/>
          </p:nvSpPr>
          <p:spPr>
            <a:xfrm>
              <a:off x="3051804" y="1512848"/>
              <a:ext cx="323807" cy="79890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60427CDD-CF20-6F22-EA42-A42A8C6B8C59}"/>
                </a:ext>
              </a:extLst>
            </p:cNvPr>
            <p:cNvSpPr/>
            <p:nvPr/>
          </p:nvSpPr>
          <p:spPr>
            <a:xfrm>
              <a:off x="4091656" y="1551002"/>
              <a:ext cx="323807" cy="79890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Arrow: Up 34">
              <a:extLst>
                <a:ext uri="{FF2B5EF4-FFF2-40B4-BE49-F238E27FC236}">
                  <a16:creationId xmlns:a16="http://schemas.microsoft.com/office/drawing/2014/main" id="{F838FAC5-8938-6D48-350D-C6010B6C75EC}"/>
                </a:ext>
              </a:extLst>
            </p:cNvPr>
            <p:cNvSpPr/>
            <p:nvPr/>
          </p:nvSpPr>
          <p:spPr>
            <a:xfrm>
              <a:off x="5097403" y="1526006"/>
              <a:ext cx="323807" cy="79890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9FBBB48A-7CB7-AC4C-382F-DC98C3A77891}"/>
                </a:ext>
              </a:extLst>
            </p:cNvPr>
            <p:cNvSpPr/>
            <p:nvPr/>
          </p:nvSpPr>
          <p:spPr>
            <a:xfrm>
              <a:off x="6085158" y="1503018"/>
              <a:ext cx="323807" cy="79890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0F5013CC-210F-FA7D-1BB1-04BFAF1B2B59}"/>
                </a:ext>
              </a:extLst>
            </p:cNvPr>
            <p:cNvSpPr/>
            <p:nvPr/>
          </p:nvSpPr>
          <p:spPr>
            <a:xfrm>
              <a:off x="7093529" y="1497334"/>
              <a:ext cx="323807" cy="79890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Arrow: Up 37">
              <a:extLst>
                <a:ext uri="{FF2B5EF4-FFF2-40B4-BE49-F238E27FC236}">
                  <a16:creationId xmlns:a16="http://schemas.microsoft.com/office/drawing/2014/main" id="{0C69E76A-A5A4-7B2C-2B8F-B3272F96489B}"/>
                </a:ext>
              </a:extLst>
            </p:cNvPr>
            <p:cNvSpPr/>
            <p:nvPr/>
          </p:nvSpPr>
          <p:spPr>
            <a:xfrm>
              <a:off x="8094018" y="1512847"/>
              <a:ext cx="323807" cy="79890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F868CD98-451B-44F4-5B8C-5693B6EE1FA3}"/>
                </a:ext>
              </a:extLst>
            </p:cNvPr>
            <p:cNvSpPr/>
            <p:nvPr/>
          </p:nvSpPr>
          <p:spPr>
            <a:xfrm>
              <a:off x="9181422" y="1497334"/>
              <a:ext cx="323807" cy="79890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06624E9E-7F8F-35D2-D8D4-0AAC2AA3DE0E}"/>
                </a:ext>
              </a:extLst>
            </p:cNvPr>
            <p:cNvSpPr/>
            <p:nvPr/>
          </p:nvSpPr>
          <p:spPr>
            <a:xfrm>
              <a:off x="10120993" y="1495670"/>
              <a:ext cx="323807" cy="79890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4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8D6C427-03CF-0F0D-6E3A-0EDE8025B4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154" end="2387.965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1368457" y="3736066"/>
            <a:ext cx="9174163" cy="25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8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3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4374F9-BA6A-DAD4-D81F-1E2185CAC69D}"/>
              </a:ext>
            </a:extLst>
          </p:cNvPr>
          <p:cNvSpPr/>
          <p:nvPr/>
        </p:nvSpPr>
        <p:spPr>
          <a:xfrm>
            <a:off x="396210" y="1304014"/>
            <a:ext cx="3480620" cy="9119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184FE-5F34-0CFB-62CC-9F75CA358FD7}"/>
              </a:ext>
            </a:extLst>
          </p:cNvPr>
          <p:cNvSpPr/>
          <p:nvPr/>
        </p:nvSpPr>
        <p:spPr>
          <a:xfrm>
            <a:off x="396210" y="1107368"/>
            <a:ext cx="3480620" cy="272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2DB05-4541-CC22-E7EE-31BBFE89DF26}"/>
              </a:ext>
            </a:extLst>
          </p:cNvPr>
          <p:cNvSpPr/>
          <p:nvPr/>
        </p:nvSpPr>
        <p:spPr>
          <a:xfrm>
            <a:off x="1930042" y="1107367"/>
            <a:ext cx="393290" cy="11085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BE832-1BEF-D753-7EC5-74AB479B3BB0}"/>
              </a:ext>
            </a:extLst>
          </p:cNvPr>
          <p:cNvSpPr/>
          <p:nvPr/>
        </p:nvSpPr>
        <p:spPr>
          <a:xfrm>
            <a:off x="5353677" y="1304014"/>
            <a:ext cx="2379410" cy="750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D61702-4AB2-6CF1-02CE-AE8810AD6A8C}"/>
              </a:ext>
            </a:extLst>
          </p:cNvPr>
          <p:cNvSpPr/>
          <p:nvPr/>
        </p:nvSpPr>
        <p:spPr>
          <a:xfrm>
            <a:off x="4558492" y="1304014"/>
            <a:ext cx="795185" cy="7509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91FC96-ECAC-B8C3-868B-445661B7C40F}"/>
              </a:ext>
            </a:extLst>
          </p:cNvPr>
          <p:cNvSpPr/>
          <p:nvPr/>
        </p:nvSpPr>
        <p:spPr>
          <a:xfrm rot="16200000">
            <a:off x="5770320" y="129060"/>
            <a:ext cx="750940" cy="31745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79F02DEE-9320-B138-D780-5F30D0CA9205}"/>
              </a:ext>
            </a:extLst>
          </p:cNvPr>
          <p:cNvCxnSpPr>
            <a:cxnSpLocks/>
            <a:stCxn id="6" idx="0"/>
            <a:endCxn id="9" idx="0"/>
          </p:cNvCxnSpPr>
          <p:nvPr/>
        </p:nvCxnSpPr>
        <p:spPr>
          <a:xfrm rot="16200000" flipH="1">
            <a:off x="3038095" y="195959"/>
            <a:ext cx="608990" cy="2431807"/>
          </a:xfrm>
          <a:prstGeom prst="curvedConnector4">
            <a:avLst>
              <a:gd name="adj1" fmla="val -37538"/>
              <a:gd name="adj2" fmla="val 7895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F8F2FC-5B0B-757A-DD1D-843EDF23FF81}"/>
              </a:ext>
            </a:extLst>
          </p:cNvPr>
          <p:cNvSpPr txBox="1"/>
          <p:nvPr/>
        </p:nvSpPr>
        <p:spPr>
          <a:xfrm>
            <a:off x="2979683" y="153244"/>
            <a:ext cx="179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90 degree</a:t>
            </a:r>
          </a:p>
          <a:p>
            <a:r>
              <a:rPr lang="en-US" dirty="0"/>
              <a:t> anti-clock wise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79FE2E-29CB-EEC4-2CD6-C8E96E3BD21D}"/>
              </a:ext>
            </a:extLst>
          </p:cNvPr>
          <p:cNvCxnSpPr/>
          <p:nvPr/>
        </p:nvCxnSpPr>
        <p:spPr>
          <a:xfrm>
            <a:off x="4575373" y="3287080"/>
            <a:ext cx="712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E6E27E-05F1-5A42-F863-BE59CA6F8A65}"/>
              </a:ext>
            </a:extLst>
          </p:cNvPr>
          <p:cNvCxnSpPr/>
          <p:nvPr/>
        </p:nvCxnSpPr>
        <p:spPr>
          <a:xfrm>
            <a:off x="4575373" y="4157231"/>
            <a:ext cx="712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00A676-E434-AE6E-53A2-23C85D6CFCD7}"/>
              </a:ext>
            </a:extLst>
          </p:cNvPr>
          <p:cNvCxnSpPr/>
          <p:nvPr/>
        </p:nvCxnSpPr>
        <p:spPr>
          <a:xfrm>
            <a:off x="6954783" y="3872099"/>
            <a:ext cx="712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29B244-9B8F-E484-509E-03FAEB9A9AD6}"/>
              </a:ext>
            </a:extLst>
          </p:cNvPr>
          <p:cNvSpPr/>
          <p:nvPr/>
        </p:nvSpPr>
        <p:spPr>
          <a:xfrm>
            <a:off x="5234135" y="3296912"/>
            <a:ext cx="1720645" cy="592393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C8EBE8-F299-162B-FFED-2AD7E795788B}"/>
              </a:ext>
            </a:extLst>
          </p:cNvPr>
          <p:cNvCxnSpPr/>
          <p:nvPr/>
        </p:nvCxnSpPr>
        <p:spPr>
          <a:xfrm>
            <a:off x="7018695" y="4732422"/>
            <a:ext cx="712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5FDE59-DD62-909F-B22F-C64085F48680}"/>
              </a:ext>
            </a:extLst>
          </p:cNvPr>
          <p:cNvSpPr/>
          <p:nvPr/>
        </p:nvSpPr>
        <p:spPr>
          <a:xfrm>
            <a:off x="5298047" y="4137571"/>
            <a:ext cx="1720645" cy="592393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87DEEC-C6D3-8A80-7AAF-0277722A4165}"/>
              </a:ext>
            </a:extLst>
          </p:cNvPr>
          <p:cNvSpPr txBox="1"/>
          <p:nvPr/>
        </p:nvSpPr>
        <p:spPr>
          <a:xfrm>
            <a:off x="5353677" y="5184654"/>
            <a:ext cx="148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Band diagram</a:t>
            </a:r>
            <a:endParaRPr lang="en-IN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961153-8880-C8D9-281D-75DED85C9002}"/>
              </a:ext>
            </a:extLst>
          </p:cNvPr>
          <p:cNvCxnSpPr/>
          <p:nvPr/>
        </p:nvCxnSpPr>
        <p:spPr>
          <a:xfrm>
            <a:off x="4575373" y="3344661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3FB1F8-1E99-8F2A-EFB2-2F077AD69050}"/>
              </a:ext>
            </a:extLst>
          </p:cNvPr>
          <p:cNvCxnSpPr/>
          <p:nvPr/>
        </p:nvCxnSpPr>
        <p:spPr>
          <a:xfrm>
            <a:off x="4575373" y="3447531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06CFB-28E1-6C6B-5A9F-786F10906EFC}"/>
              </a:ext>
            </a:extLst>
          </p:cNvPr>
          <p:cNvCxnSpPr/>
          <p:nvPr/>
        </p:nvCxnSpPr>
        <p:spPr>
          <a:xfrm>
            <a:off x="4575373" y="3542964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D9689D-96B5-D55F-FDE2-B74CFFCD87AD}"/>
              </a:ext>
            </a:extLst>
          </p:cNvPr>
          <p:cNvCxnSpPr/>
          <p:nvPr/>
        </p:nvCxnSpPr>
        <p:spPr>
          <a:xfrm>
            <a:off x="4575373" y="363231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802752-C38C-04A7-378F-D8619237D206}"/>
              </a:ext>
            </a:extLst>
          </p:cNvPr>
          <p:cNvCxnSpPr/>
          <p:nvPr/>
        </p:nvCxnSpPr>
        <p:spPr>
          <a:xfrm>
            <a:off x="4575373" y="373518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13C789-03E3-8826-7BF8-C7482CF65EE2}"/>
              </a:ext>
            </a:extLst>
          </p:cNvPr>
          <p:cNvCxnSpPr/>
          <p:nvPr/>
        </p:nvCxnSpPr>
        <p:spPr>
          <a:xfrm>
            <a:off x="4575373" y="3830619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2D0A3D-09C1-838A-75C6-56E613019B17}"/>
              </a:ext>
            </a:extLst>
          </p:cNvPr>
          <p:cNvCxnSpPr/>
          <p:nvPr/>
        </p:nvCxnSpPr>
        <p:spPr>
          <a:xfrm>
            <a:off x="4576817" y="392187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3EC05F-5360-ED48-AEFF-A9ECA7C64A89}"/>
              </a:ext>
            </a:extLst>
          </p:cNvPr>
          <p:cNvCxnSpPr/>
          <p:nvPr/>
        </p:nvCxnSpPr>
        <p:spPr>
          <a:xfrm>
            <a:off x="4576817" y="402474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320C22-9595-F9D0-6973-130E4E37B21D}"/>
              </a:ext>
            </a:extLst>
          </p:cNvPr>
          <p:cNvCxnSpPr/>
          <p:nvPr/>
        </p:nvCxnSpPr>
        <p:spPr>
          <a:xfrm>
            <a:off x="4576817" y="4120179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62F629-18C9-4027-73C9-B67A552FBD00}"/>
              </a:ext>
            </a:extLst>
          </p:cNvPr>
          <p:cNvCxnSpPr/>
          <p:nvPr/>
        </p:nvCxnSpPr>
        <p:spPr>
          <a:xfrm>
            <a:off x="7608133" y="3908541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250294-7207-38DD-8FD1-4BE8A4AC9DD0}"/>
              </a:ext>
            </a:extLst>
          </p:cNvPr>
          <p:cNvCxnSpPr/>
          <p:nvPr/>
        </p:nvCxnSpPr>
        <p:spPr>
          <a:xfrm>
            <a:off x="7608133" y="4011411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829A19-89FA-1383-C627-C7926DC4300D}"/>
              </a:ext>
            </a:extLst>
          </p:cNvPr>
          <p:cNvCxnSpPr/>
          <p:nvPr/>
        </p:nvCxnSpPr>
        <p:spPr>
          <a:xfrm>
            <a:off x="7608133" y="4106844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C42AC2B-CD73-234F-AFDD-E555A347FEB9}"/>
              </a:ext>
            </a:extLst>
          </p:cNvPr>
          <p:cNvCxnSpPr/>
          <p:nvPr/>
        </p:nvCxnSpPr>
        <p:spPr>
          <a:xfrm>
            <a:off x="7608133" y="419619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3EEA24-66F9-F3B5-56B4-F14E5B70AD55}"/>
              </a:ext>
            </a:extLst>
          </p:cNvPr>
          <p:cNvCxnSpPr/>
          <p:nvPr/>
        </p:nvCxnSpPr>
        <p:spPr>
          <a:xfrm>
            <a:off x="7608133" y="429906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A22055-9A97-330A-B800-33AE8C09B192}"/>
              </a:ext>
            </a:extLst>
          </p:cNvPr>
          <p:cNvCxnSpPr/>
          <p:nvPr/>
        </p:nvCxnSpPr>
        <p:spPr>
          <a:xfrm>
            <a:off x="7608133" y="4394499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9A9FF7-0466-449A-2291-E06C5E7A8816}"/>
              </a:ext>
            </a:extLst>
          </p:cNvPr>
          <p:cNvCxnSpPr/>
          <p:nvPr/>
        </p:nvCxnSpPr>
        <p:spPr>
          <a:xfrm>
            <a:off x="7609577" y="448575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F611A3-2B6F-82E4-5862-34706D1BFEF7}"/>
              </a:ext>
            </a:extLst>
          </p:cNvPr>
          <p:cNvCxnSpPr/>
          <p:nvPr/>
        </p:nvCxnSpPr>
        <p:spPr>
          <a:xfrm>
            <a:off x="7609577" y="458862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BE7065-E8B9-B445-E2E2-F4120592AB46}"/>
              </a:ext>
            </a:extLst>
          </p:cNvPr>
          <p:cNvCxnSpPr/>
          <p:nvPr/>
        </p:nvCxnSpPr>
        <p:spPr>
          <a:xfrm>
            <a:off x="7609577" y="4684059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17F2BE2-0463-9EE6-36DE-7FFE6026C2D2}"/>
              </a:ext>
            </a:extLst>
          </p:cNvPr>
          <p:cNvSpPr txBox="1"/>
          <p:nvPr/>
        </p:nvSpPr>
        <p:spPr>
          <a:xfrm>
            <a:off x="3897544" y="463901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Valance band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1CA701-0DD4-3D9B-27A1-576D808C07B8}"/>
              </a:ext>
            </a:extLst>
          </p:cNvPr>
          <p:cNvSpPr txBox="1"/>
          <p:nvPr/>
        </p:nvSpPr>
        <p:spPr>
          <a:xfrm>
            <a:off x="5942334" y="3189939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Conduction band</a:t>
            </a:r>
            <a:endParaRPr lang="en-I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C6D7666-BAF0-3AD5-153D-1C67FCDE2A34}"/>
              </a:ext>
            </a:extLst>
          </p:cNvPr>
          <p:cNvCxnSpPr/>
          <p:nvPr/>
        </p:nvCxnSpPr>
        <p:spPr>
          <a:xfrm flipH="1" flipV="1">
            <a:off x="5922252" y="4860236"/>
            <a:ext cx="345440" cy="4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AC542F-00D6-CAD3-4E0F-2E6467E291D3}"/>
              </a:ext>
            </a:extLst>
          </p:cNvPr>
          <p:cNvCxnSpPr>
            <a:cxnSpLocks/>
          </p:cNvCxnSpPr>
          <p:nvPr/>
        </p:nvCxnSpPr>
        <p:spPr>
          <a:xfrm flipH="1" flipV="1">
            <a:off x="5444732" y="4533345"/>
            <a:ext cx="280824" cy="18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D5C6B5-E983-64FE-8160-117A65546AED}"/>
              </a:ext>
            </a:extLst>
          </p:cNvPr>
          <p:cNvCxnSpPr>
            <a:cxnSpLocks/>
          </p:cNvCxnSpPr>
          <p:nvPr/>
        </p:nvCxnSpPr>
        <p:spPr>
          <a:xfrm flipH="1" flipV="1">
            <a:off x="5081269" y="4349670"/>
            <a:ext cx="324247" cy="12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AF332A-F880-5E21-BD69-B5089F770351}"/>
              </a:ext>
            </a:extLst>
          </p:cNvPr>
          <p:cNvCxnSpPr>
            <a:cxnSpLocks/>
          </p:cNvCxnSpPr>
          <p:nvPr/>
        </p:nvCxnSpPr>
        <p:spPr>
          <a:xfrm flipH="1">
            <a:off x="4565046" y="4358169"/>
            <a:ext cx="328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ross 54">
            <a:extLst>
              <a:ext uri="{FF2B5EF4-FFF2-40B4-BE49-F238E27FC236}">
                <a16:creationId xmlns:a16="http://schemas.microsoft.com/office/drawing/2014/main" id="{C53F7DD3-AD93-2B56-686D-16B111B336EC}"/>
              </a:ext>
            </a:extLst>
          </p:cNvPr>
          <p:cNvSpPr/>
          <p:nvPr/>
        </p:nvSpPr>
        <p:spPr>
          <a:xfrm>
            <a:off x="4808043" y="4245398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58CFC78D-851D-F4DF-284F-2CCAC876D2AA}"/>
              </a:ext>
            </a:extLst>
          </p:cNvPr>
          <p:cNvSpPr/>
          <p:nvPr/>
        </p:nvSpPr>
        <p:spPr>
          <a:xfrm>
            <a:off x="5362827" y="4342135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Cross 56">
            <a:extLst>
              <a:ext uri="{FF2B5EF4-FFF2-40B4-BE49-F238E27FC236}">
                <a16:creationId xmlns:a16="http://schemas.microsoft.com/office/drawing/2014/main" id="{A55B9787-98FD-DE6B-4888-84F30138E400}"/>
              </a:ext>
            </a:extLst>
          </p:cNvPr>
          <p:cNvSpPr/>
          <p:nvPr/>
        </p:nvSpPr>
        <p:spPr>
          <a:xfrm>
            <a:off x="5640180" y="4560448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Cross 57">
            <a:extLst>
              <a:ext uri="{FF2B5EF4-FFF2-40B4-BE49-F238E27FC236}">
                <a16:creationId xmlns:a16="http://schemas.microsoft.com/office/drawing/2014/main" id="{63BE5716-A8BB-D0C1-6E63-4FEA7BEB2F4F}"/>
              </a:ext>
            </a:extLst>
          </p:cNvPr>
          <p:cNvSpPr/>
          <p:nvPr/>
        </p:nvSpPr>
        <p:spPr>
          <a:xfrm>
            <a:off x="6149747" y="4763892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6146E5-C169-8698-2F81-D4EFA8F33EC4}"/>
              </a:ext>
            </a:extLst>
          </p:cNvPr>
          <p:cNvSpPr txBox="1"/>
          <p:nvPr/>
        </p:nvSpPr>
        <p:spPr>
          <a:xfrm>
            <a:off x="6340893" y="4704577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Holes</a:t>
            </a:r>
            <a:endParaRPr lang="en-IN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62F197-E158-0351-B32C-D7119596BDCE}"/>
              </a:ext>
            </a:extLst>
          </p:cNvPr>
          <p:cNvCxnSpPr>
            <a:cxnSpLocks/>
          </p:cNvCxnSpPr>
          <p:nvPr/>
        </p:nvCxnSpPr>
        <p:spPr>
          <a:xfrm flipV="1">
            <a:off x="4807825" y="3189433"/>
            <a:ext cx="312209" cy="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85B4BD-F952-5C04-0235-73A47480C465}"/>
              </a:ext>
            </a:extLst>
          </p:cNvPr>
          <p:cNvCxnSpPr>
            <a:cxnSpLocks/>
          </p:cNvCxnSpPr>
          <p:nvPr/>
        </p:nvCxnSpPr>
        <p:spPr>
          <a:xfrm flipV="1">
            <a:off x="6765825" y="3778142"/>
            <a:ext cx="312209" cy="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0650E1-E4E0-BE57-3982-4352C2987216}"/>
              </a:ext>
            </a:extLst>
          </p:cNvPr>
          <p:cNvCxnSpPr>
            <a:cxnSpLocks/>
          </p:cNvCxnSpPr>
          <p:nvPr/>
        </p:nvCxnSpPr>
        <p:spPr>
          <a:xfrm>
            <a:off x="6104291" y="3632006"/>
            <a:ext cx="463215" cy="10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97553C3-615F-9126-D49D-5E2E72F06548}"/>
              </a:ext>
            </a:extLst>
          </p:cNvPr>
          <p:cNvCxnSpPr>
            <a:cxnSpLocks/>
          </p:cNvCxnSpPr>
          <p:nvPr/>
        </p:nvCxnSpPr>
        <p:spPr>
          <a:xfrm>
            <a:off x="5632129" y="3334135"/>
            <a:ext cx="312209" cy="20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C59D8CC-C111-DB4A-ED5C-2439698B8143}"/>
              </a:ext>
            </a:extLst>
          </p:cNvPr>
          <p:cNvSpPr/>
          <p:nvPr/>
        </p:nvSpPr>
        <p:spPr>
          <a:xfrm>
            <a:off x="4792045" y="3228826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1B7E943-2E6D-9C6D-CD83-F2F23B01F8FA}"/>
              </a:ext>
            </a:extLst>
          </p:cNvPr>
          <p:cNvSpPr/>
          <p:nvPr/>
        </p:nvSpPr>
        <p:spPr>
          <a:xfrm>
            <a:off x="5541298" y="3398162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29D3EA6-4C06-145C-775A-9040AB04E103}"/>
              </a:ext>
            </a:extLst>
          </p:cNvPr>
          <p:cNvSpPr/>
          <p:nvPr/>
        </p:nvSpPr>
        <p:spPr>
          <a:xfrm>
            <a:off x="6044132" y="3659448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4FA3C14-EF27-5EF3-D92C-177E35B8AACF}"/>
              </a:ext>
            </a:extLst>
          </p:cNvPr>
          <p:cNvSpPr/>
          <p:nvPr/>
        </p:nvSpPr>
        <p:spPr>
          <a:xfrm>
            <a:off x="6695317" y="3832517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B7CD65-0488-C8D2-F69F-CDE17B75856D}"/>
              </a:ext>
            </a:extLst>
          </p:cNvPr>
          <p:cNvSpPr txBox="1"/>
          <p:nvPr/>
        </p:nvSpPr>
        <p:spPr>
          <a:xfrm>
            <a:off x="7088217" y="3484547"/>
            <a:ext cx="96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4F5431-30BB-43A4-3E12-BE57618C2F68}"/>
              </a:ext>
            </a:extLst>
          </p:cNvPr>
          <p:cNvSpPr txBox="1"/>
          <p:nvPr/>
        </p:nvSpPr>
        <p:spPr>
          <a:xfrm>
            <a:off x="437903" y="3763018"/>
            <a:ext cx="2984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Holes are like helium balloons</a:t>
            </a:r>
          </a:p>
          <a:p>
            <a:r>
              <a:rPr lang="en-US" dirty="0"/>
              <a:t>Electrons are like solid balls</a:t>
            </a:r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0E30711-1474-2A4B-18FC-BD6FCAF75805}"/>
              </a:ext>
            </a:extLst>
          </p:cNvPr>
          <p:cNvSpPr/>
          <p:nvPr/>
        </p:nvSpPr>
        <p:spPr>
          <a:xfrm>
            <a:off x="9056506" y="1380705"/>
            <a:ext cx="2379410" cy="750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0C4B33-6770-0182-CEC3-E05C2548E5E4}"/>
              </a:ext>
            </a:extLst>
          </p:cNvPr>
          <p:cNvSpPr/>
          <p:nvPr/>
        </p:nvSpPr>
        <p:spPr>
          <a:xfrm>
            <a:off x="8261321" y="1380705"/>
            <a:ext cx="795185" cy="7509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12D7480-442D-DADD-0D2D-9033496DEC57}"/>
              </a:ext>
            </a:extLst>
          </p:cNvPr>
          <p:cNvSpPr/>
          <p:nvPr/>
        </p:nvSpPr>
        <p:spPr>
          <a:xfrm rot="16200000">
            <a:off x="9473149" y="205751"/>
            <a:ext cx="750940" cy="31745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09CE35D-8447-EA46-C09C-26408511F67C}"/>
              </a:ext>
            </a:extLst>
          </p:cNvPr>
          <p:cNvCxnSpPr/>
          <p:nvPr/>
        </p:nvCxnSpPr>
        <p:spPr>
          <a:xfrm>
            <a:off x="8247722" y="3433909"/>
            <a:ext cx="712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5F74DE6-8082-C418-49E4-94FD160725DE}"/>
              </a:ext>
            </a:extLst>
          </p:cNvPr>
          <p:cNvCxnSpPr/>
          <p:nvPr/>
        </p:nvCxnSpPr>
        <p:spPr>
          <a:xfrm>
            <a:off x="8247722" y="4304060"/>
            <a:ext cx="712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13C8CD-4D62-9E43-291E-7B8459124419}"/>
              </a:ext>
            </a:extLst>
          </p:cNvPr>
          <p:cNvCxnSpPr>
            <a:cxnSpLocks/>
          </p:cNvCxnSpPr>
          <p:nvPr/>
        </p:nvCxnSpPr>
        <p:spPr>
          <a:xfrm flipV="1">
            <a:off x="10510667" y="4033183"/>
            <a:ext cx="430012" cy="8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06CDFFC-CBFC-3EB9-B150-5087C25C4A57}"/>
              </a:ext>
            </a:extLst>
          </p:cNvPr>
          <p:cNvSpPr/>
          <p:nvPr/>
        </p:nvSpPr>
        <p:spPr>
          <a:xfrm>
            <a:off x="8906484" y="3443741"/>
            <a:ext cx="1720645" cy="592393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2C74072-C1FE-DE45-42DB-FE3B2F70D065}"/>
              </a:ext>
            </a:extLst>
          </p:cNvPr>
          <p:cNvCxnSpPr>
            <a:cxnSpLocks/>
          </p:cNvCxnSpPr>
          <p:nvPr/>
        </p:nvCxnSpPr>
        <p:spPr>
          <a:xfrm>
            <a:off x="10594278" y="4863437"/>
            <a:ext cx="432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218BE99-B42F-B18C-4B80-676485E11375}"/>
              </a:ext>
            </a:extLst>
          </p:cNvPr>
          <p:cNvSpPr/>
          <p:nvPr/>
        </p:nvSpPr>
        <p:spPr>
          <a:xfrm>
            <a:off x="8970396" y="4284400"/>
            <a:ext cx="1720645" cy="592393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CC217BB-89EF-978C-01CA-1002B3805187}"/>
              </a:ext>
            </a:extLst>
          </p:cNvPr>
          <p:cNvCxnSpPr/>
          <p:nvPr/>
        </p:nvCxnSpPr>
        <p:spPr>
          <a:xfrm>
            <a:off x="8247722" y="3491490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24998AC-DB60-EF4C-0CD6-7FD312458E2B}"/>
              </a:ext>
            </a:extLst>
          </p:cNvPr>
          <p:cNvCxnSpPr/>
          <p:nvPr/>
        </p:nvCxnSpPr>
        <p:spPr>
          <a:xfrm>
            <a:off x="8247722" y="3594360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002AB22-14B3-390D-FE2C-443ED70BDAD1}"/>
              </a:ext>
            </a:extLst>
          </p:cNvPr>
          <p:cNvCxnSpPr/>
          <p:nvPr/>
        </p:nvCxnSpPr>
        <p:spPr>
          <a:xfrm>
            <a:off x="8247722" y="3689793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49FF286-5A9C-1E1B-4483-65D0F05FB923}"/>
              </a:ext>
            </a:extLst>
          </p:cNvPr>
          <p:cNvCxnSpPr/>
          <p:nvPr/>
        </p:nvCxnSpPr>
        <p:spPr>
          <a:xfrm>
            <a:off x="8247722" y="3779145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42AA46B-7797-96BE-2EB4-C0198996CB9C}"/>
              </a:ext>
            </a:extLst>
          </p:cNvPr>
          <p:cNvCxnSpPr/>
          <p:nvPr/>
        </p:nvCxnSpPr>
        <p:spPr>
          <a:xfrm>
            <a:off x="8247722" y="3882015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8CB79B9-6100-6884-7E4B-1561D3AB69BA}"/>
              </a:ext>
            </a:extLst>
          </p:cNvPr>
          <p:cNvCxnSpPr/>
          <p:nvPr/>
        </p:nvCxnSpPr>
        <p:spPr>
          <a:xfrm>
            <a:off x="8247722" y="3977448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C4EEC9E-377B-8207-E51E-0034E278C4F7}"/>
              </a:ext>
            </a:extLst>
          </p:cNvPr>
          <p:cNvCxnSpPr/>
          <p:nvPr/>
        </p:nvCxnSpPr>
        <p:spPr>
          <a:xfrm>
            <a:off x="8249166" y="4068705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805C45F-A9C5-24CB-ADD2-90B96D79CEEB}"/>
              </a:ext>
            </a:extLst>
          </p:cNvPr>
          <p:cNvCxnSpPr/>
          <p:nvPr/>
        </p:nvCxnSpPr>
        <p:spPr>
          <a:xfrm>
            <a:off x="8249166" y="4171575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F83EF0A-3899-84B8-0074-F5964FE20A04}"/>
              </a:ext>
            </a:extLst>
          </p:cNvPr>
          <p:cNvCxnSpPr/>
          <p:nvPr/>
        </p:nvCxnSpPr>
        <p:spPr>
          <a:xfrm>
            <a:off x="8249166" y="4267008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4740581-2AEF-F04D-A17F-0354ED457629}"/>
              </a:ext>
            </a:extLst>
          </p:cNvPr>
          <p:cNvCxnSpPr/>
          <p:nvPr/>
        </p:nvCxnSpPr>
        <p:spPr>
          <a:xfrm flipH="1" flipV="1">
            <a:off x="9594601" y="5007065"/>
            <a:ext cx="345440" cy="4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383056-70D3-D5C8-2491-433A79EF4E2C}"/>
              </a:ext>
            </a:extLst>
          </p:cNvPr>
          <p:cNvCxnSpPr>
            <a:cxnSpLocks/>
          </p:cNvCxnSpPr>
          <p:nvPr/>
        </p:nvCxnSpPr>
        <p:spPr>
          <a:xfrm flipH="1" flipV="1">
            <a:off x="9117081" y="4680174"/>
            <a:ext cx="280824" cy="18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CF6EC3E-580A-721A-E9E3-9A7ED080C379}"/>
              </a:ext>
            </a:extLst>
          </p:cNvPr>
          <p:cNvCxnSpPr>
            <a:cxnSpLocks/>
          </p:cNvCxnSpPr>
          <p:nvPr/>
        </p:nvCxnSpPr>
        <p:spPr>
          <a:xfrm flipH="1" flipV="1">
            <a:off x="8753618" y="4496499"/>
            <a:ext cx="324247" cy="12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371B3-C64B-1EBD-A29C-EAA4758981CD}"/>
              </a:ext>
            </a:extLst>
          </p:cNvPr>
          <p:cNvCxnSpPr>
            <a:cxnSpLocks/>
          </p:cNvCxnSpPr>
          <p:nvPr/>
        </p:nvCxnSpPr>
        <p:spPr>
          <a:xfrm flipH="1">
            <a:off x="8237395" y="4504998"/>
            <a:ext cx="328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Cross 98">
            <a:extLst>
              <a:ext uri="{FF2B5EF4-FFF2-40B4-BE49-F238E27FC236}">
                <a16:creationId xmlns:a16="http://schemas.microsoft.com/office/drawing/2014/main" id="{5BB2194F-B30B-3C1E-E4F9-71C1FC7E1A3D}"/>
              </a:ext>
            </a:extLst>
          </p:cNvPr>
          <p:cNvSpPr/>
          <p:nvPr/>
        </p:nvSpPr>
        <p:spPr>
          <a:xfrm>
            <a:off x="8480392" y="4392227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Cross 99">
            <a:extLst>
              <a:ext uri="{FF2B5EF4-FFF2-40B4-BE49-F238E27FC236}">
                <a16:creationId xmlns:a16="http://schemas.microsoft.com/office/drawing/2014/main" id="{F53834EE-BA6C-4E87-EDD0-6B1A3A654538}"/>
              </a:ext>
            </a:extLst>
          </p:cNvPr>
          <p:cNvSpPr/>
          <p:nvPr/>
        </p:nvSpPr>
        <p:spPr>
          <a:xfrm>
            <a:off x="9035176" y="4488964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Cross 100">
            <a:extLst>
              <a:ext uri="{FF2B5EF4-FFF2-40B4-BE49-F238E27FC236}">
                <a16:creationId xmlns:a16="http://schemas.microsoft.com/office/drawing/2014/main" id="{4BAE047A-33AB-BA73-BA62-1D9BA08E3EFF}"/>
              </a:ext>
            </a:extLst>
          </p:cNvPr>
          <p:cNvSpPr/>
          <p:nvPr/>
        </p:nvSpPr>
        <p:spPr>
          <a:xfrm>
            <a:off x="9312529" y="4707277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Cross 101">
            <a:extLst>
              <a:ext uri="{FF2B5EF4-FFF2-40B4-BE49-F238E27FC236}">
                <a16:creationId xmlns:a16="http://schemas.microsoft.com/office/drawing/2014/main" id="{A2811D64-F8BE-C49C-9157-A3A82031BBD0}"/>
              </a:ext>
            </a:extLst>
          </p:cNvPr>
          <p:cNvSpPr/>
          <p:nvPr/>
        </p:nvSpPr>
        <p:spPr>
          <a:xfrm>
            <a:off x="9822096" y="4910721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A6DEFF6-9ABE-B4D7-348A-2DF731BDF478}"/>
              </a:ext>
            </a:extLst>
          </p:cNvPr>
          <p:cNvSpPr txBox="1"/>
          <p:nvPr/>
        </p:nvSpPr>
        <p:spPr>
          <a:xfrm>
            <a:off x="10041535" y="502865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Holes</a:t>
            </a:r>
            <a:endParaRPr lang="en-IN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42F0B70-8B55-B4CD-70A6-F85D91604D23}"/>
              </a:ext>
            </a:extLst>
          </p:cNvPr>
          <p:cNvCxnSpPr>
            <a:cxnSpLocks/>
          </p:cNvCxnSpPr>
          <p:nvPr/>
        </p:nvCxnSpPr>
        <p:spPr>
          <a:xfrm flipV="1">
            <a:off x="8480174" y="3336262"/>
            <a:ext cx="312209" cy="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ECCDE86-4782-DF2B-36E6-DC30B0F93186}"/>
              </a:ext>
            </a:extLst>
          </p:cNvPr>
          <p:cNvCxnSpPr>
            <a:cxnSpLocks/>
          </p:cNvCxnSpPr>
          <p:nvPr/>
        </p:nvCxnSpPr>
        <p:spPr>
          <a:xfrm flipV="1">
            <a:off x="10438174" y="3924971"/>
            <a:ext cx="312209" cy="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606FFF7-2092-8403-0AC4-E84485E769D4}"/>
              </a:ext>
            </a:extLst>
          </p:cNvPr>
          <p:cNvCxnSpPr>
            <a:cxnSpLocks/>
          </p:cNvCxnSpPr>
          <p:nvPr/>
        </p:nvCxnSpPr>
        <p:spPr>
          <a:xfrm>
            <a:off x="9776640" y="3778835"/>
            <a:ext cx="463215" cy="10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1FAFE60-F575-256C-6132-66E2DF44A8CD}"/>
              </a:ext>
            </a:extLst>
          </p:cNvPr>
          <p:cNvCxnSpPr>
            <a:cxnSpLocks/>
          </p:cNvCxnSpPr>
          <p:nvPr/>
        </p:nvCxnSpPr>
        <p:spPr>
          <a:xfrm>
            <a:off x="9304478" y="3480964"/>
            <a:ext cx="312209" cy="20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8E60F741-7CE6-51C8-1726-F7F898AAF4FB}"/>
              </a:ext>
            </a:extLst>
          </p:cNvPr>
          <p:cNvSpPr/>
          <p:nvPr/>
        </p:nvSpPr>
        <p:spPr>
          <a:xfrm>
            <a:off x="8464394" y="3375655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B60F04B3-B907-C5EB-ACDB-3F45E8493FFF}"/>
              </a:ext>
            </a:extLst>
          </p:cNvPr>
          <p:cNvSpPr/>
          <p:nvPr/>
        </p:nvSpPr>
        <p:spPr>
          <a:xfrm>
            <a:off x="9213647" y="3544991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C15BC7B-07C3-7F66-0F5D-B909BA732760}"/>
              </a:ext>
            </a:extLst>
          </p:cNvPr>
          <p:cNvSpPr/>
          <p:nvPr/>
        </p:nvSpPr>
        <p:spPr>
          <a:xfrm>
            <a:off x="9716481" y="3806277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C31A8AE-4735-3226-6538-C642F036984B}"/>
              </a:ext>
            </a:extLst>
          </p:cNvPr>
          <p:cNvSpPr/>
          <p:nvPr/>
        </p:nvSpPr>
        <p:spPr>
          <a:xfrm>
            <a:off x="10367666" y="3979346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F0D976-3DE6-F7FB-D848-C62A472C750F}"/>
              </a:ext>
            </a:extLst>
          </p:cNvPr>
          <p:cNvSpPr txBox="1"/>
          <p:nvPr/>
        </p:nvSpPr>
        <p:spPr>
          <a:xfrm>
            <a:off x="10760566" y="3631376"/>
            <a:ext cx="96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</a:t>
            </a:r>
            <a:endParaRPr lang="en-IN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F1DC1B2-1139-A0BF-687A-C1B5888AAF39}"/>
              </a:ext>
            </a:extLst>
          </p:cNvPr>
          <p:cNvSpPr/>
          <p:nvPr/>
        </p:nvSpPr>
        <p:spPr>
          <a:xfrm>
            <a:off x="11440847" y="1423000"/>
            <a:ext cx="469623" cy="75094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z="2800" baseline="30000" dirty="0">
                <a:solidFill>
                  <a:schemeClr val="tx1"/>
                </a:solidFill>
              </a:rPr>
              <a:t>-</a:t>
            </a:r>
            <a:endParaRPr lang="en-IN" baseline="30000" dirty="0">
              <a:solidFill>
                <a:schemeClr val="tx1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B121AF-CE1A-F0BE-660E-B878B935E576}"/>
              </a:ext>
            </a:extLst>
          </p:cNvPr>
          <p:cNvCxnSpPr>
            <a:cxnSpLocks/>
            <a:stCxn id="125" idx="4"/>
          </p:cNvCxnSpPr>
          <p:nvPr/>
        </p:nvCxnSpPr>
        <p:spPr>
          <a:xfrm>
            <a:off x="11581266" y="4425296"/>
            <a:ext cx="477414" cy="1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5580100-49B4-F495-A879-6B9831003367}"/>
              </a:ext>
            </a:extLst>
          </p:cNvPr>
          <p:cNvCxnSpPr>
            <a:cxnSpLocks/>
          </p:cNvCxnSpPr>
          <p:nvPr/>
        </p:nvCxnSpPr>
        <p:spPr>
          <a:xfrm>
            <a:off x="11698752" y="5265763"/>
            <a:ext cx="40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0DC7F22-DD6D-989F-CBDF-87E1D79CD2A7}"/>
              </a:ext>
            </a:extLst>
          </p:cNvPr>
          <p:cNvCxnSpPr/>
          <p:nvPr/>
        </p:nvCxnSpPr>
        <p:spPr>
          <a:xfrm>
            <a:off x="11999805" y="4463411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8AF6C51-13DA-BA37-8234-3B26E8CD97C4}"/>
              </a:ext>
            </a:extLst>
          </p:cNvPr>
          <p:cNvCxnSpPr/>
          <p:nvPr/>
        </p:nvCxnSpPr>
        <p:spPr>
          <a:xfrm>
            <a:off x="11999805" y="4566281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615213-BA1B-8788-0E6F-419676AB070E}"/>
              </a:ext>
            </a:extLst>
          </p:cNvPr>
          <p:cNvCxnSpPr/>
          <p:nvPr/>
        </p:nvCxnSpPr>
        <p:spPr>
          <a:xfrm>
            <a:off x="11999805" y="4661714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8512874-EC99-FD4E-A759-DCEDDD1D2506}"/>
              </a:ext>
            </a:extLst>
          </p:cNvPr>
          <p:cNvCxnSpPr/>
          <p:nvPr/>
        </p:nvCxnSpPr>
        <p:spPr>
          <a:xfrm>
            <a:off x="11999805" y="475106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E9F4A80-3B11-7818-0476-C9CA4803BCFC}"/>
              </a:ext>
            </a:extLst>
          </p:cNvPr>
          <p:cNvCxnSpPr/>
          <p:nvPr/>
        </p:nvCxnSpPr>
        <p:spPr>
          <a:xfrm>
            <a:off x="11999805" y="485393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24CECBC-428F-F338-79BC-E37184267ABB}"/>
              </a:ext>
            </a:extLst>
          </p:cNvPr>
          <p:cNvCxnSpPr/>
          <p:nvPr/>
        </p:nvCxnSpPr>
        <p:spPr>
          <a:xfrm>
            <a:off x="11999805" y="4949369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8A935-88DD-70E8-30E1-009CFAE8411B}"/>
              </a:ext>
            </a:extLst>
          </p:cNvPr>
          <p:cNvCxnSpPr/>
          <p:nvPr/>
        </p:nvCxnSpPr>
        <p:spPr>
          <a:xfrm>
            <a:off x="12001249" y="504062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64F6311-A230-AC1B-B7E6-053177B69FFD}"/>
              </a:ext>
            </a:extLst>
          </p:cNvPr>
          <p:cNvCxnSpPr/>
          <p:nvPr/>
        </p:nvCxnSpPr>
        <p:spPr>
          <a:xfrm>
            <a:off x="12001249" y="514349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BD15598-BDAA-F6BE-5279-79DCAD4AC780}"/>
              </a:ext>
            </a:extLst>
          </p:cNvPr>
          <p:cNvCxnSpPr/>
          <p:nvPr/>
        </p:nvCxnSpPr>
        <p:spPr>
          <a:xfrm>
            <a:off x="12001249" y="5238929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4A18222D-A407-732D-B99D-7EF5E192A539}"/>
              </a:ext>
            </a:extLst>
          </p:cNvPr>
          <p:cNvSpPr/>
          <p:nvPr/>
        </p:nvSpPr>
        <p:spPr>
          <a:xfrm>
            <a:off x="10904213" y="4023506"/>
            <a:ext cx="677053" cy="403464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3F38334-A271-6A54-282B-E22609B4F757}"/>
              </a:ext>
            </a:extLst>
          </p:cNvPr>
          <p:cNvSpPr/>
          <p:nvPr/>
        </p:nvSpPr>
        <p:spPr>
          <a:xfrm>
            <a:off x="11021699" y="4862299"/>
            <a:ext cx="677053" cy="403464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2D34CB2-3189-4C20-0291-B5388B9F13C0}"/>
              </a:ext>
            </a:extLst>
          </p:cNvPr>
          <p:cNvCxnSpPr>
            <a:cxnSpLocks/>
          </p:cNvCxnSpPr>
          <p:nvPr/>
        </p:nvCxnSpPr>
        <p:spPr>
          <a:xfrm>
            <a:off x="11332969" y="4141429"/>
            <a:ext cx="312209" cy="20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467E2F7D-24AB-5ABE-1340-9AB30FEDFA7C}"/>
              </a:ext>
            </a:extLst>
          </p:cNvPr>
          <p:cNvSpPr/>
          <p:nvPr/>
        </p:nvSpPr>
        <p:spPr>
          <a:xfrm>
            <a:off x="11242138" y="4205456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F5D2E8D-D9A4-4790-D4C7-5842823AF2FC}"/>
              </a:ext>
            </a:extLst>
          </p:cNvPr>
          <p:cNvCxnSpPr/>
          <p:nvPr/>
        </p:nvCxnSpPr>
        <p:spPr>
          <a:xfrm flipH="1" flipV="1">
            <a:off x="10334344" y="5015300"/>
            <a:ext cx="345440" cy="4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Cross 129">
            <a:extLst>
              <a:ext uri="{FF2B5EF4-FFF2-40B4-BE49-F238E27FC236}">
                <a16:creationId xmlns:a16="http://schemas.microsoft.com/office/drawing/2014/main" id="{BF8B53B9-B345-E388-2F8F-152EDC1FBDB3}"/>
              </a:ext>
            </a:extLst>
          </p:cNvPr>
          <p:cNvSpPr/>
          <p:nvPr/>
        </p:nvSpPr>
        <p:spPr>
          <a:xfrm>
            <a:off x="10561839" y="4918956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A51461B-F19C-097B-73A7-7DC701FA84BD}"/>
              </a:ext>
            </a:extLst>
          </p:cNvPr>
          <p:cNvCxnSpPr>
            <a:cxnSpLocks/>
          </p:cNvCxnSpPr>
          <p:nvPr/>
        </p:nvCxnSpPr>
        <p:spPr>
          <a:xfrm rot="1800031" flipH="1" flipV="1">
            <a:off x="10879127" y="5159499"/>
            <a:ext cx="345440" cy="4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Cross 131">
            <a:extLst>
              <a:ext uri="{FF2B5EF4-FFF2-40B4-BE49-F238E27FC236}">
                <a16:creationId xmlns:a16="http://schemas.microsoft.com/office/drawing/2014/main" id="{CFFC812D-EF47-2340-049C-D08D0D43B87D}"/>
              </a:ext>
            </a:extLst>
          </p:cNvPr>
          <p:cNvSpPr/>
          <p:nvPr/>
        </p:nvSpPr>
        <p:spPr>
          <a:xfrm rot="1800031">
            <a:off x="11106622" y="5063155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A36A258-6C9E-99BF-77F6-FAEDE8736E09}"/>
              </a:ext>
            </a:extLst>
          </p:cNvPr>
          <p:cNvCxnSpPr/>
          <p:nvPr/>
        </p:nvCxnSpPr>
        <p:spPr>
          <a:xfrm flipH="1" flipV="1">
            <a:off x="11450388" y="5410685"/>
            <a:ext cx="345440" cy="4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Cross 133">
            <a:extLst>
              <a:ext uri="{FF2B5EF4-FFF2-40B4-BE49-F238E27FC236}">
                <a16:creationId xmlns:a16="http://schemas.microsoft.com/office/drawing/2014/main" id="{F73D028D-6ED6-80EF-C40B-A8BF6AA74AB9}"/>
              </a:ext>
            </a:extLst>
          </p:cNvPr>
          <p:cNvSpPr/>
          <p:nvPr/>
        </p:nvSpPr>
        <p:spPr>
          <a:xfrm>
            <a:off x="11677883" y="5314341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17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D6FBB4-B847-8C89-B9C5-21EF6F701AEE}"/>
              </a:ext>
            </a:extLst>
          </p:cNvPr>
          <p:cNvSpPr/>
          <p:nvPr/>
        </p:nvSpPr>
        <p:spPr>
          <a:xfrm>
            <a:off x="4677546" y="1441665"/>
            <a:ext cx="2379410" cy="7509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B8131-BA66-0868-0778-3B804BB0DF80}"/>
              </a:ext>
            </a:extLst>
          </p:cNvPr>
          <p:cNvSpPr/>
          <p:nvPr/>
        </p:nvSpPr>
        <p:spPr>
          <a:xfrm>
            <a:off x="3882361" y="1441665"/>
            <a:ext cx="795185" cy="7509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AA3C77-DD64-22A4-3AD9-7EE0E4F4B286}"/>
              </a:ext>
            </a:extLst>
          </p:cNvPr>
          <p:cNvSpPr/>
          <p:nvPr/>
        </p:nvSpPr>
        <p:spPr>
          <a:xfrm rot="16200000">
            <a:off x="5094189" y="266711"/>
            <a:ext cx="750940" cy="31745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AD69DF-B156-6131-29A6-8D68963AE5DF}"/>
              </a:ext>
            </a:extLst>
          </p:cNvPr>
          <p:cNvCxnSpPr/>
          <p:nvPr/>
        </p:nvCxnSpPr>
        <p:spPr>
          <a:xfrm>
            <a:off x="3899242" y="3149429"/>
            <a:ext cx="712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7D3D0D-CC0D-3164-7523-518C421C84B2}"/>
              </a:ext>
            </a:extLst>
          </p:cNvPr>
          <p:cNvCxnSpPr/>
          <p:nvPr/>
        </p:nvCxnSpPr>
        <p:spPr>
          <a:xfrm>
            <a:off x="3899242" y="4019580"/>
            <a:ext cx="712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93F961-05E2-969B-F5AE-A2ADBDBDDFEF}"/>
              </a:ext>
            </a:extLst>
          </p:cNvPr>
          <p:cNvCxnSpPr>
            <a:cxnSpLocks/>
          </p:cNvCxnSpPr>
          <p:nvPr/>
        </p:nvCxnSpPr>
        <p:spPr>
          <a:xfrm flipV="1">
            <a:off x="6162187" y="3748703"/>
            <a:ext cx="430012" cy="8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F48320-503A-A0B1-AF41-B6FECBAA98AF}"/>
              </a:ext>
            </a:extLst>
          </p:cNvPr>
          <p:cNvSpPr/>
          <p:nvPr/>
        </p:nvSpPr>
        <p:spPr>
          <a:xfrm>
            <a:off x="4558004" y="3159261"/>
            <a:ext cx="1720645" cy="592393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FC4778-8AF5-1678-AEE6-95691FCC2AED}"/>
              </a:ext>
            </a:extLst>
          </p:cNvPr>
          <p:cNvCxnSpPr>
            <a:cxnSpLocks/>
          </p:cNvCxnSpPr>
          <p:nvPr/>
        </p:nvCxnSpPr>
        <p:spPr>
          <a:xfrm>
            <a:off x="6245798" y="4578957"/>
            <a:ext cx="432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BD46F00-8A7B-610D-5760-F2BA1C76B242}"/>
              </a:ext>
            </a:extLst>
          </p:cNvPr>
          <p:cNvSpPr/>
          <p:nvPr/>
        </p:nvSpPr>
        <p:spPr>
          <a:xfrm>
            <a:off x="4621916" y="3999920"/>
            <a:ext cx="1720645" cy="592393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D79D9-65F5-036F-EC32-07442273535C}"/>
              </a:ext>
            </a:extLst>
          </p:cNvPr>
          <p:cNvSpPr txBox="1"/>
          <p:nvPr/>
        </p:nvSpPr>
        <p:spPr>
          <a:xfrm>
            <a:off x="4677546" y="5047003"/>
            <a:ext cx="148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Band diagram</a:t>
            </a:r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AFA71C-E622-E5EC-A305-429B7C5AC7A4}"/>
              </a:ext>
            </a:extLst>
          </p:cNvPr>
          <p:cNvCxnSpPr/>
          <p:nvPr/>
        </p:nvCxnSpPr>
        <p:spPr>
          <a:xfrm>
            <a:off x="3899242" y="3207010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496A72-ECA9-4203-039E-DF8D95CC6798}"/>
              </a:ext>
            </a:extLst>
          </p:cNvPr>
          <p:cNvCxnSpPr/>
          <p:nvPr/>
        </p:nvCxnSpPr>
        <p:spPr>
          <a:xfrm>
            <a:off x="3899242" y="3309880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532AE7-6EBE-5607-8005-A3A96B9043B4}"/>
              </a:ext>
            </a:extLst>
          </p:cNvPr>
          <p:cNvCxnSpPr/>
          <p:nvPr/>
        </p:nvCxnSpPr>
        <p:spPr>
          <a:xfrm>
            <a:off x="3899242" y="3405313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4A5ACC-B385-3D76-8EA6-41B22D923C3D}"/>
              </a:ext>
            </a:extLst>
          </p:cNvPr>
          <p:cNvCxnSpPr/>
          <p:nvPr/>
        </p:nvCxnSpPr>
        <p:spPr>
          <a:xfrm>
            <a:off x="3899242" y="3494665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7A9847-B530-6533-2D1C-5EEC36BEBC75}"/>
              </a:ext>
            </a:extLst>
          </p:cNvPr>
          <p:cNvCxnSpPr/>
          <p:nvPr/>
        </p:nvCxnSpPr>
        <p:spPr>
          <a:xfrm>
            <a:off x="3899242" y="3597535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F18B26-AC17-0BF6-0362-91F5C1A42601}"/>
              </a:ext>
            </a:extLst>
          </p:cNvPr>
          <p:cNvCxnSpPr/>
          <p:nvPr/>
        </p:nvCxnSpPr>
        <p:spPr>
          <a:xfrm>
            <a:off x="3899242" y="3692968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DD5A4E-37E7-74DD-4AF8-9CB66C88E737}"/>
              </a:ext>
            </a:extLst>
          </p:cNvPr>
          <p:cNvCxnSpPr/>
          <p:nvPr/>
        </p:nvCxnSpPr>
        <p:spPr>
          <a:xfrm>
            <a:off x="3900686" y="3784225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B63FE7-A5AC-E86D-B7FC-53CDBC9597B6}"/>
              </a:ext>
            </a:extLst>
          </p:cNvPr>
          <p:cNvCxnSpPr/>
          <p:nvPr/>
        </p:nvCxnSpPr>
        <p:spPr>
          <a:xfrm>
            <a:off x="3900686" y="3887095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70D882-F61C-DF39-B60C-F67A5AE02DA8}"/>
              </a:ext>
            </a:extLst>
          </p:cNvPr>
          <p:cNvCxnSpPr/>
          <p:nvPr/>
        </p:nvCxnSpPr>
        <p:spPr>
          <a:xfrm>
            <a:off x="3900686" y="3982528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475CFD-B566-F008-301B-D020C54400ED}"/>
              </a:ext>
            </a:extLst>
          </p:cNvPr>
          <p:cNvSpPr txBox="1"/>
          <p:nvPr/>
        </p:nvSpPr>
        <p:spPr>
          <a:xfrm>
            <a:off x="3221413" y="450136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Valance band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BBF854-F394-126B-4B05-06FDFF4BF4BC}"/>
              </a:ext>
            </a:extLst>
          </p:cNvPr>
          <p:cNvSpPr txBox="1"/>
          <p:nvPr/>
        </p:nvSpPr>
        <p:spPr>
          <a:xfrm>
            <a:off x="5266203" y="3052288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Conduction band</a:t>
            </a:r>
            <a:endParaRPr lang="en-I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A4A272-6339-FB74-0688-2CA06178295D}"/>
              </a:ext>
            </a:extLst>
          </p:cNvPr>
          <p:cNvCxnSpPr/>
          <p:nvPr/>
        </p:nvCxnSpPr>
        <p:spPr>
          <a:xfrm flipH="1" flipV="1">
            <a:off x="5246121" y="4722585"/>
            <a:ext cx="345440" cy="4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74070E-ADE4-4EA5-E723-8D7AB81C061D}"/>
              </a:ext>
            </a:extLst>
          </p:cNvPr>
          <p:cNvCxnSpPr>
            <a:cxnSpLocks/>
          </p:cNvCxnSpPr>
          <p:nvPr/>
        </p:nvCxnSpPr>
        <p:spPr>
          <a:xfrm flipH="1" flipV="1">
            <a:off x="4768601" y="4395694"/>
            <a:ext cx="280824" cy="18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155B92-7962-B93E-FC05-AC882F3A1792}"/>
              </a:ext>
            </a:extLst>
          </p:cNvPr>
          <p:cNvCxnSpPr>
            <a:cxnSpLocks/>
          </p:cNvCxnSpPr>
          <p:nvPr/>
        </p:nvCxnSpPr>
        <p:spPr>
          <a:xfrm flipH="1" flipV="1">
            <a:off x="4405138" y="4212019"/>
            <a:ext cx="324247" cy="12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7D1DC7-2C7E-D3F9-97C2-C28A75F369E5}"/>
              </a:ext>
            </a:extLst>
          </p:cNvPr>
          <p:cNvCxnSpPr>
            <a:cxnSpLocks/>
          </p:cNvCxnSpPr>
          <p:nvPr/>
        </p:nvCxnSpPr>
        <p:spPr>
          <a:xfrm flipH="1">
            <a:off x="3888915" y="4220518"/>
            <a:ext cx="328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ross 37">
            <a:extLst>
              <a:ext uri="{FF2B5EF4-FFF2-40B4-BE49-F238E27FC236}">
                <a16:creationId xmlns:a16="http://schemas.microsoft.com/office/drawing/2014/main" id="{1FB030F9-1BB1-1101-34E6-8B9AF96233E1}"/>
              </a:ext>
            </a:extLst>
          </p:cNvPr>
          <p:cNvSpPr/>
          <p:nvPr/>
        </p:nvSpPr>
        <p:spPr>
          <a:xfrm>
            <a:off x="4131912" y="4107747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Cross 38">
            <a:extLst>
              <a:ext uri="{FF2B5EF4-FFF2-40B4-BE49-F238E27FC236}">
                <a16:creationId xmlns:a16="http://schemas.microsoft.com/office/drawing/2014/main" id="{1348D6E4-474C-8494-0AD2-02B0AAE18C99}"/>
              </a:ext>
            </a:extLst>
          </p:cNvPr>
          <p:cNvSpPr/>
          <p:nvPr/>
        </p:nvSpPr>
        <p:spPr>
          <a:xfrm>
            <a:off x="4686696" y="4204484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BC5A3D3E-DB39-394E-79F4-45347BFC5EFE}"/>
              </a:ext>
            </a:extLst>
          </p:cNvPr>
          <p:cNvSpPr/>
          <p:nvPr/>
        </p:nvSpPr>
        <p:spPr>
          <a:xfrm>
            <a:off x="4964049" y="4422797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243E134A-844C-5FB7-87E5-F73D25AD14CF}"/>
              </a:ext>
            </a:extLst>
          </p:cNvPr>
          <p:cNvSpPr/>
          <p:nvPr/>
        </p:nvSpPr>
        <p:spPr>
          <a:xfrm>
            <a:off x="5473616" y="4626241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37FEA7-E514-FEED-E001-4C3544E15A1B}"/>
              </a:ext>
            </a:extLst>
          </p:cNvPr>
          <p:cNvSpPr txBox="1"/>
          <p:nvPr/>
        </p:nvSpPr>
        <p:spPr>
          <a:xfrm>
            <a:off x="5693055" y="474417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Holes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5E6AC8-A910-9805-A258-B597290B0614}"/>
              </a:ext>
            </a:extLst>
          </p:cNvPr>
          <p:cNvCxnSpPr>
            <a:cxnSpLocks/>
          </p:cNvCxnSpPr>
          <p:nvPr/>
        </p:nvCxnSpPr>
        <p:spPr>
          <a:xfrm flipV="1">
            <a:off x="4131694" y="3051782"/>
            <a:ext cx="312209" cy="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C90739-47DD-EDA7-565C-B6B1F5EB188C}"/>
              </a:ext>
            </a:extLst>
          </p:cNvPr>
          <p:cNvCxnSpPr>
            <a:cxnSpLocks/>
          </p:cNvCxnSpPr>
          <p:nvPr/>
        </p:nvCxnSpPr>
        <p:spPr>
          <a:xfrm flipV="1">
            <a:off x="6089694" y="3640491"/>
            <a:ext cx="312209" cy="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6DCDF9-C29B-8725-2040-50C149546802}"/>
              </a:ext>
            </a:extLst>
          </p:cNvPr>
          <p:cNvCxnSpPr>
            <a:cxnSpLocks/>
          </p:cNvCxnSpPr>
          <p:nvPr/>
        </p:nvCxnSpPr>
        <p:spPr>
          <a:xfrm>
            <a:off x="5428160" y="3494355"/>
            <a:ext cx="463215" cy="10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325405-CDEE-D2F6-82EF-59F1F62589D0}"/>
              </a:ext>
            </a:extLst>
          </p:cNvPr>
          <p:cNvCxnSpPr>
            <a:cxnSpLocks/>
          </p:cNvCxnSpPr>
          <p:nvPr/>
        </p:nvCxnSpPr>
        <p:spPr>
          <a:xfrm>
            <a:off x="4955998" y="3196484"/>
            <a:ext cx="312209" cy="20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F646EA3-F5F6-B5D6-393A-B90BCD19B809}"/>
              </a:ext>
            </a:extLst>
          </p:cNvPr>
          <p:cNvSpPr/>
          <p:nvPr/>
        </p:nvSpPr>
        <p:spPr>
          <a:xfrm>
            <a:off x="4115914" y="3091175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DAE6150-841F-3EA9-E416-FEEEDE8D9D7C}"/>
              </a:ext>
            </a:extLst>
          </p:cNvPr>
          <p:cNvSpPr/>
          <p:nvPr/>
        </p:nvSpPr>
        <p:spPr>
          <a:xfrm>
            <a:off x="4865167" y="3260511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1B4B689-E678-73E9-D3D4-DEB902A2BFD6}"/>
              </a:ext>
            </a:extLst>
          </p:cNvPr>
          <p:cNvSpPr/>
          <p:nvPr/>
        </p:nvSpPr>
        <p:spPr>
          <a:xfrm>
            <a:off x="5368001" y="3521797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FEBC17-DD11-7A4D-1E0F-4444D3E0CD53}"/>
              </a:ext>
            </a:extLst>
          </p:cNvPr>
          <p:cNvSpPr/>
          <p:nvPr/>
        </p:nvSpPr>
        <p:spPr>
          <a:xfrm>
            <a:off x="6019186" y="3694866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8206C-FD10-1B28-7DD7-F3744CB999B0}"/>
              </a:ext>
            </a:extLst>
          </p:cNvPr>
          <p:cNvSpPr txBox="1"/>
          <p:nvPr/>
        </p:nvSpPr>
        <p:spPr>
          <a:xfrm>
            <a:off x="6412086" y="3346896"/>
            <a:ext cx="96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</a:t>
            </a:r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C87445-27A8-5036-A77E-DAAF7AD2C8A4}"/>
              </a:ext>
            </a:extLst>
          </p:cNvPr>
          <p:cNvSpPr/>
          <p:nvPr/>
        </p:nvSpPr>
        <p:spPr>
          <a:xfrm>
            <a:off x="7061887" y="1483960"/>
            <a:ext cx="469623" cy="75094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z="2800" baseline="30000" dirty="0">
                <a:solidFill>
                  <a:schemeClr val="tx1"/>
                </a:solidFill>
              </a:rPr>
              <a:t>-</a:t>
            </a:r>
            <a:endParaRPr lang="en-IN" baseline="30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36EB7C-C684-663C-B59A-509F26F2CDE5}"/>
              </a:ext>
            </a:extLst>
          </p:cNvPr>
          <p:cNvCxnSpPr>
            <a:cxnSpLocks/>
            <a:stCxn id="70" idx="4"/>
          </p:cNvCxnSpPr>
          <p:nvPr/>
        </p:nvCxnSpPr>
        <p:spPr>
          <a:xfrm>
            <a:off x="7232786" y="4140816"/>
            <a:ext cx="477414" cy="1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EA7AD7-602B-768A-B35C-3905B421DD6E}"/>
              </a:ext>
            </a:extLst>
          </p:cNvPr>
          <p:cNvCxnSpPr>
            <a:cxnSpLocks/>
          </p:cNvCxnSpPr>
          <p:nvPr/>
        </p:nvCxnSpPr>
        <p:spPr>
          <a:xfrm>
            <a:off x="7350272" y="4981283"/>
            <a:ext cx="40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33028A-260E-F719-FCDD-D8B2807123DA}"/>
              </a:ext>
            </a:extLst>
          </p:cNvPr>
          <p:cNvCxnSpPr/>
          <p:nvPr/>
        </p:nvCxnSpPr>
        <p:spPr>
          <a:xfrm>
            <a:off x="7651325" y="4178931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96876C-5495-56C0-6B4B-6872F2C7913F}"/>
              </a:ext>
            </a:extLst>
          </p:cNvPr>
          <p:cNvCxnSpPr/>
          <p:nvPr/>
        </p:nvCxnSpPr>
        <p:spPr>
          <a:xfrm>
            <a:off x="7651325" y="4281801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D1FA0B-0273-073E-C6FB-CC195F0C0B6F}"/>
              </a:ext>
            </a:extLst>
          </p:cNvPr>
          <p:cNvCxnSpPr/>
          <p:nvPr/>
        </p:nvCxnSpPr>
        <p:spPr>
          <a:xfrm>
            <a:off x="7651325" y="4377234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FBFA6AA-B9A5-DB48-EA88-63EDFC4F4018}"/>
              </a:ext>
            </a:extLst>
          </p:cNvPr>
          <p:cNvCxnSpPr/>
          <p:nvPr/>
        </p:nvCxnSpPr>
        <p:spPr>
          <a:xfrm>
            <a:off x="7651325" y="446658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88D0B5E-3604-AAFF-9BD4-79BA17096A09}"/>
              </a:ext>
            </a:extLst>
          </p:cNvPr>
          <p:cNvCxnSpPr/>
          <p:nvPr/>
        </p:nvCxnSpPr>
        <p:spPr>
          <a:xfrm>
            <a:off x="7651325" y="456945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804F493-F1F3-A204-EA71-0AB488DE2784}"/>
              </a:ext>
            </a:extLst>
          </p:cNvPr>
          <p:cNvCxnSpPr/>
          <p:nvPr/>
        </p:nvCxnSpPr>
        <p:spPr>
          <a:xfrm>
            <a:off x="7651325" y="4664889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C13D42-E306-13ED-4D00-56CFFBD8D506}"/>
              </a:ext>
            </a:extLst>
          </p:cNvPr>
          <p:cNvCxnSpPr/>
          <p:nvPr/>
        </p:nvCxnSpPr>
        <p:spPr>
          <a:xfrm>
            <a:off x="7652769" y="475614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295F2F5-CD88-90D0-9100-77CB188C8C26}"/>
              </a:ext>
            </a:extLst>
          </p:cNvPr>
          <p:cNvCxnSpPr/>
          <p:nvPr/>
        </p:nvCxnSpPr>
        <p:spPr>
          <a:xfrm>
            <a:off x="7652769" y="4859016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7B7C34-4349-D9BF-DF34-9386B49D6485}"/>
              </a:ext>
            </a:extLst>
          </p:cNvPr>
          <p:cNvCxnSpPr/>
          <p:nvPr/>
        </p:nvCxnSpPr>
        <p:spPr>
          <a:xfrm>
            <a:off x="7652769" y="4954449"/>
            <a:ext cx="466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72EFCAE-C26D-F795-5E9B-F0AB86F4E32D}"/>
              </a:ext>
            </a:extLst>
          </p:cNvPr>
          <p:cNvSpPr/>
          <p:nvPr/>
        </p:nvSpPr>
        <p:spPr>
          <a:xfrm>
            <a:off x="6555733" y="3739026"/>
            <a:ext cx="677053" cy="403464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CE38E9A-5126-58F2-F3DE-1493EF1B0B3D}"/>
              </a:ext>
            </a:extLst>
          </p:cNvPr>
          <p:cNvSpPr/>
          <p:nvPr/>
        </p:nvSpPr>
        <p:spPr>
          <a:xfrm>
            <a:off x="6673219" y="4577819"/>
            <a:ext cx="677053" cy="403464"/>
          </a:xfrm>
          <a:custGeom>
            <a:avLst/>
            <a:gdLst>
              <a:gd name="connsiteX0" fmla="*/ 0 w 1720645"/>
              <a:gd name="connsiteY0" fmla="*/ 0 h 592393"/>
              <a:gd name="connsiteX1" fmla="*/ 462116 w 1720645"/>
              <a:gd name="connsiteY1" fmla="*/ 206477 h 592393"/>
              <a:gd name="connsiteX2" fmla="*/ 786580 w 1720645"/>
              <a:gd name="connsiteY2" fmla="*/ 471948 h 592393"/>
              <a:gd name="connsiteX3" fmla="*/ 1307690 w 1720645"/>
              <a:gd name="connsiteY3" fmla="*/ 580103 h 592393"/>
              <a:gd name="connsiteX4" fmla="*/ 1720645 w 1720645"/>
              <a:gd name="connsiteY4" fmla="*/ 589935 h 592393"/>
              <a:gd name="connsiteX5" fmla="*/ 1720645 w 1720645"/>
              <a:gd name="connsiteY5" fmla="*/ 589935 h 59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645" h="592393">
                <a:moveTo>
                  <a:pt x="0" y="0"/>
                </a:moveTo>
                <a:cubicBezTo>
                  <a:pt x="165509" y="63909"/>
                  <a:pt x="331019" y="127819"/>
                  <a:pt x="462116" y="206477"/>
                </a:cubicBezTo>
                <a:cubicBezTo>
                  <a:pt x="593213" y="285135"/>
                  <a:pt x="645651" y="409677"/>
                  <a:pt x="786580" y="471948"/>
                </a:cubicBezTo>
                <a:cubicBezTo>
                  <a:pt x="927509" y="534219"/>
                  <a:pt x="1152012" y="560438"/>
                  <a:pt x="1307690" y="580103"/>
                </a:cubicBezTo>
                <a:cubicBezTo>
                  <a:pt x="1463368" y="599768"/>
                  <a:pt x="1720645" y="589935"/>
                  <a:pt x="1720645" y="589935"/>
                </a:cubicBezTo>
                <a:lnTo>
                  <a:pt x="1720645" y="58993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4070AC-244C-0AD9-D32E-615D362CD03B}"/>
              </a:ext>
            </a:extLst>
          </p:cNvPr>
          <p:cNvCxnSpPr>
            <a:cxnSpLocks/>
          </p:cNvCxnSpPr>
          <p:nvPr/>
        </p:nvCxnSpPr>
        <p:spPr>
          <a:xfrm>
            <a:off x="6984489" y="3856949"/>
            <a:ext cx="312209" cy="20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B11259D-D7A2-4334-D4BD-50C695276B36}"/>
              </a:ext>
            </a:extLst>
          </p:cNvPr>
          <p:cNvSpPr/>
          <p:nvPr/>
        </p:nvSpPr>
        <p:spPr>
          <a:xfrm>
            <a:off x="6893658" y="3920976"/>
            <a:ext cx="90828" cy="4571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412F220-9A04-12D9-6275-63D2D94B1DDE}"/>
              </a:ext>
            </a:extLst>
          </p:cNvPr>
          <p:cNvCxnSpPr/>
          <p:nvPr/>
        </p:nvCxnSpPr>
        <p:spPr>
          <a:xfrm flipH="1" flipV="1">
            <a:off x="5985864" y="4730820"/>
            <a:ext cx="345440" cy="4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Cross 74">
            <a:extLst>
              <a:ext uri="{FF2B5EF4-FFF2-40B4-BE49-F238E27FC236}">
                <a16:creationId xmlns:a16="http://schemas.microsoft.com/office/drawing/2014/main" id="{BA1F98DB-4EB8-37DD-F270-1588CC24551F}"/>
              </a:ext>
            </a:extLst>
          </p:cNvPr>
          <p:cNvSpPr/>
          <p:nvPr/>
        </p:nvSpPr>
        <p:spPr>
          <a:xfrm>
            <a:off x="6213359" y="4634476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67B8900-BAB8-D367-173A-51DF2B2A0FC1}"/>
              </a:ext>
            </a:extLst>
          </p:cNvPr>
          <p:cNvCxnSpPr>
            <a:cxnSpLocks/>
          </p:cNvCxnSpPr>
          <p:nvPr/>
        </p:nvCxnSpPr>
        <p:spPr>
          <a:xfrm rot="1800031" flipH="1" flipV="1">
            <a:off x="6530647" y="4875019"/>
            <a:ext cx="345440" cy="4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Cross 76">
            <a:extLst>
              <a:ext uri="{FF2B5EF4-FFF2-40B4-BE49-F238E27FC236}">
                <a16:creationId xmlns:a16="http://schemas.microsoft.com/office/drawing/2014/main" id="{7797F5AC-886E-0D20-5DC6-47B9C046654F}"/>
              </a:ext>
            </a:extLst>
          </p:cNvPr>
          <p:cNvSpPr/>
          <p:nvPr/>
        </p:nvSpPr>
        <p:spPr>
          <a:xfrm rot="1800031">
            <a:off x="6758142" y="4778675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EF8D473-4DF8-9DE3-07A8-91B261A64182}"/>
              </a:ext>
            </a:extLst>
          </p:cNvPr>
          <p:cNvCxnSpPr/>
          <p:nvPr/>
        </p:nvCxnSpPr>
        <p:spPr>
          <a:xfrm flipH="1" flipV="1">
            <a:off x="7101908" y="5126205"/>
            <a:ext cx="345440" cy="4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Cross 79">
            <a:extLst>
              <a:ext uri="{FF2B5EF4-FFF2-40B4-BE49-F238E27FC236}">
                <a16:creationId xmlns:a16="http://schemas.microsoft.com/office/drawing/2014/main" id="{DC22BE96-0892-40D2-C950-930FFF9FB757}"/>
              </a:ext>
            </a:extLst>
          </p:cNvPr>
          <p:cNvSpPr/>
          <p:nvPr/>
        </p:nvSpPr>
        <p:spPr>
          <a:xfrm>
            <a:off x="7329403" y="5029861"/>
            <a:ext cx="85378" cy="89346"/>
          </a:xfrm>
          <a:prstGeom prst="plus">
            <a:avLst/>
          </a:prstGeom>
          <a:solidFill>
            <a:schemeClr val="tx1">
              <a:lumMod val="95000"/>
              <a:lumOff val="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28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68CA5-3A5A-6376-4196-1411B64F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9" y="187974"/>
            <a:ext cx="4109883" cy="5793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3200" b="1" dirty="0">
                <a:latin typeface="+mn-lt"/>
              </a:rPr>
              <a:t>PERC VS TOPCon</a:t>
            </a:r>
            <a:endParaRPr lang="en-US" sz="3200" b="1" dirty="0">
              <a:latin typeface="+mn-lt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9E6244-2C20-010D-6524-B7390EF236C7}"/>
              </a:ext>
            </a:extLst>
          </p:cNvPr>
          <p:cNvGrpSpPr/>
          <p:nvPr/>
        </p:nvGrpSpPr>
        <p:grpSpPr>
          <a:xfrm>
            <a:off x="1211600" y="621123"/>
            <a:ext cx="10287916" cy="5745529"/>
            <a:chOff x="3677264" y="796413"/>
            <a:chExt cx="7298909" cy="434934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98A2FE-4803-E469-3556-789B7803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59" t="14834"/>
            <a:stretch/>
          </p:blipFill>
          <p:spPr>
            <a:xfrm>
              <a:off x="3677264" y="796413"/>
              <a:ext cx="6701839" cy="429000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735E043-053A-2BF7-F8A1-339F06AE2C3A}"/>
                </a:ext>
              </a:extLst>
            </p:cNvPr>
            <p:cNvSpPr txBox="1"/>
            <p:nvPr/>
          </p:nvSpPr>
          <p:spPr>
            <a:xfrm>
              <a:off x="9931705" y="4060722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120 nm</a:t>
              </a:r>
              <a:endParaRPr lang="en-IN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3AA1DE-3C19-AF6A-2E61-A18AE384379B}"/>
                </a:ext>
              </a:extLst>
            </p:cNvPr>
            <p:cNvSpPr txBox="1"/>
            <p:nvPr/>
          </p:nvSpPr>
          <p:spPr>
            <a:xfrm>
              <a:off x="8422309" y="4776428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 nm</a:t>
              </a:r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E3D693-8161-BC2B-7074-0EBE7011863E}"/>
                </a:ext>
              </a:extLst>
            </p:cNvPr>
            <p:cNvSpPr txBox="1"/>
            <p:nvPr/>
          </p:nvSpPr>
          <p:spPr>
            <a:xfrm>
              <a:off x="10127864" y="3183653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1-2 nm</a:t>
              </a:r>
              <a:endParaRPr lang="en-IN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6BD5CA-C1FD-0CA0-F593-0E330E7AB2B9}"/>
              </a:ext>
            </a:extLst>
          </p:cNvPr>
          <p:cNvSpPr txBox="1"/>
          <p:nvPr/>
        </p:nvSpPr>
        <p:spPr>
          <a:xfrm>
            <a:off x="1320127" y="6287255"/>
            <a:ext cx="1053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 enhances light trapping by acting as part of the reflective coating. This ensures that more sunlight is absorbed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silicon wafer rather than escaping through the rear.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5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678F-D919-F867-D95D-F5C2C1F2F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385E16-AFD8-86B6-8517-A2FCDE95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9" y="187974"/>
            <a:ext cx="4109883" cy="5793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3200" b="1" dirty="0">
                <a:latin typeface="+mn-lt"/>
              </a:rPr>
              <a:t>Capping layer</a:t>
            </a:r>
            <a:endParaRPr lang="en-US" sz="3200" b="1" dirty="0">
              <a:latin typeface="+mn-lt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338670-F214-9AF0-F3F2-CEE1AE78667D}"/>
              </a:ext>
            </a:extLst>
          </p:cNvPr>
          <p:cNvSpPr txBox="1"/>
          <p:nvPr/>
        </p:nvSpPr>
        <p:spPr>
          <a:xfrm>
            <a:off x="603154" y="1154146"/>
            <a:ext cx="10741786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recombination losses via surface and field-effect passivation.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light trapping and optical performance.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Protecting against environmental degradation, ensuring long-term stability.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Al₂O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₃ layer enhances light trapping by acting as part of the reflective coating. This ensures that more sunlight is absorbed  by the silicon wafer rather than escaping through the rear.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Al₂O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₃ capping layer protects the silicon surface from contamination, oxidation, and exposure to moisture, which can degrade passivation quality over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maintain the rear-side passivation quality throughout the cell's lifetime, ensuring minimal efficiency loss.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23AE2-414B-AADA-15EB-31FAD4394B65}"/>
              </a:ext>
            </a:extLst>
          </p:cNvPr>
          <p:cNvSpPr txBox="1"/>
          <p:nvPr/>
        </p:nvSpPr>
        <p:spPr>
          <a:xfrm>
            <a:off x="1768689" y="5043031"/>
            <a:ext cx="411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SiH4 (Silane gas) + 4NH3 = Si3N4 + 12H2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57130-3BC3-6881-CEB4-A188F24F7CCE}"/>
              </a:ext>
            </a:extLst>
          </p:cNvPr>
          <p:cNvSpPr txBox="1"/>
          <p:nvPr/>
        </p:nvSpPr>
        <p:spPr>
          <a:xfrm>
            <a:off x="776750" y="5888520"/>
            <a:ext cx="11415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hydrogen (H₂) produced during the reaction diffuses into the silicon surface, neutralizing defects.</a:t>
            </a:r>
          </a:p>
          <a:p>
            <a:r>
              <a:rPr lang="en-US" dirty="0" err="1"/>
              <a:t>SiNx</a:t>
            </a:r>
            <a:r>
              <a:rPr lang="en-US" dirty="0"/>
              <a:t> has a refractive index typically around 2.0, which is well-suited to minimize reflection and maximize light absorption.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015F3-4EA9-C996-93F1-76244B028449}"/>
              </a:ext>
            </a:extLst>
          </p:cNvPr>
          <p:cNvSpPr txBox="1"/>
          <p:nvPr/>
        </p:nvSpPr>
        <p:spPr>
          <a:xfrm>
            <a:off x="1909916" y="5412363"/>
            <a:ext cx="612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Si∗+H∗→Si-H</a:t>
            </a:r>
          </a:p>
        </p:txBody>
      </p:sp>
    </p:spTree>
    <p:extLst>
      <p:ext uri="{BB962C8B-B14F-4D97-AF65-F5344CB8AC3E}">
        <p14:creationId xmlns:p14="http://schemas.microsoft.com/office/powerpoint/2010/main" val="3136158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7927</TotalTime>
  <Words>1117</Words>
  <Application>Microsoft Office PowerPoint</Application>
  <PresentationFormat>Widescreen</PresentationFormat>
  <Paragraphs>154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Montserrat ExtraBold</vt:lpstr>
      <vt:lpstr>Montserrat ExtraLight</vt:lpstr>
      <vt:lpstr>Montserrat Light</vt:lpstr>
      <vt:lpstr>Montserrat Medium</vt:lpstr>
      <vt:lpstr>Montserrat SemiBold</vt:lpstr>
      <vt:lpstr>Montserrat Thin</vt:lpstr>
      <vt:lpstr>Symbol</vt:lpstr>
      <vt:lpstr>Times New Roman</vt:lpstr>
      <vt:lpstr>Wingdings</vt:lpstr>
      <vt:lpstr>Office Theme</vt:lpstr>
      <vt:lpstr>TOPCon Solar 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 VS TOPCon</vt:lpstr>
      <vt:lpstr>Capping layer</vt:lpstr>
      <vt:lpstr>TOPCon VS PERC</vt:lpstr>
      <vt:lpstr>TOPCon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Pinal Rana</dc:creator>
  <cp:lastModifiedBy>Pinal Rana</cp:lastModifiedBy>
  <cp:revision>29</cp:revision>
  <dcterms:created xsi:type="dcterms:W3CDTF">2024-12-17T06:08:00Z</dcterms:created>
  <dcterms:modified xsi:type="dcterms:W3CDTF">2025-06-26T06:52:33Z</dcterms:modified>
</cp:coreProperties>
</file>